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8"/>
    <p:sldId id="257" r:id="rId29"/>
    <p:sldId id="258" r:id="rId30"/>
    <p:sldId id="259" r:id="rId31"/>
    <p:sldId id="260" r:id="rId32"/>
    <p:sldId id="261" r:id="rId33"/>
    <p:sldId id="262" r:id="rId34"/>
    <p:sldId id="263" r:id="rId35"/>
    <p:sldId id="264" r:id="rId36"/>
    <p:sldId id="265" r:id="rId37"/>
    <p:sldId id="266" r:id="rId3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nton" charset="1" panose="00000500000000000000"/>
      <p:regular r:id="rId10"/>
    </p:embeddedFont>
    <p:embeddedFont>
      <p:font typeface="Anton Italics" charset="1" panose="00000500000000000000"/>
      <p:regular r:id="rId11"/>
    </p:embeddedFont>
    <p:embeddedFont>
      <p:font typeface="Poppins Light" charset="1" panose="02000000000000000000"/>
      <p:regular r:id="rId12"/>
    </p:embeddedFont>
    <p:embeddedFont>
      <p:font typeface="Poppins Light Bold" charset="1" panose="02000000000000000000"/>
      <p:regular r:id="rId13"/>
    </p:embeddedFont>
    <p:embeddedFont>
      <p:font typeface="Heebo Regular" charset="1" panose="00000500000000000000"/>
      <p:regular r:id="rId14"/>
    </p:embeddedFont>
    <p:embeddedFont>
      <p:font typeface="Heebo Regular Bold" charset="1" panose="00000600000000000000"/>
      <p:regular r:id="rId15"/>
    </p:embeddedFont>
    <p:embeddedFont>
      <p:font typeface="Montserrat" charset="1" panose="00000500000000000000"/>
      <p:regular r:id="rId16"/>
    </p:embeddedFont>
    <p:embeddedFont>
      <p:font typeface="Montserrat Bold" charset="1" panose="00000600000000000000"/>
      <p:regular r:id="rId17"/>
    </p:embeddedFont>
    <p:embeddedFont>
      <p:font typeface="Montserrat Italics" charset="1" panose="00000500000000000000"/>
      <p:regular r:id="rId18"/>
    </p:embeddedFont>
    <p:embeddedFont>
      <p:font typeface="Montserrat Bold Italics" charset="1" panose="00000600000000000000"/>
      <p:regular r:id="rId19"/>
    </p:embeddedFont>
    <p:embeddedFont>
      <p:font typeface="Poppins Medium" charset="1" panose="00000600000000000000"/>
      <p:regular r:id="rId20"/>
    </p:embeddedFont>
    <p:embeddedFont>
      <p:font typeface="Poppins Medium Bold" charset="1" panose="00000700000000000000"/>
      <p:regular r:id="rId21"/>
    </p:embeddedFont>
    <p:embeddedFont>
      <p:font typeface="Poppins Medium Italics" charset="1" panose="00000600000000000000"/>
      <p:regular r:id="rId22"/>
    </p:embeddedFont>
    <p:embeddedFont>
      <p:font typeface="Poppins Medium Bold Italics" charset="1" panose="00000700000000000000"/>
      <p:regular r:id="rId23"/>
    </p:embeddedFont>
    <p:embeddedFont>
      <p:font typeface="Canva Sans" charset="1" panose="020B0503030501040103"/>
      <p:regular r:id="rId24"/>
    </p:embeddedFont>
    <p:embeddedFont>
      <p:font typeface="Canva Sans Bold" charset="1" panose="020B0803030501040103"/>
      <p:regular r:id="rId25"/>
    </p:embeddedFont>
    <p:embeddedFont>
      <p:font typeface="Canva Sans Italics" charset="1" panose="020B0503030501040103"/>
      <p:regular r:id="rId26"/>
    </p:embeddedFont>
    <p:embeddedFont>
      <p:font typeface="Canva Sans Bold Italics" charset="1" panose="020B0803030501040103"/>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slides/slide1.xml" Type="http://schemas.openxmlformats.org/officeDocument/2006/relationships/slide"/><Relationship Id="rId29" Target="slides/slide2.xml" Type="http://schemas.openxmlformats.org/officeDocument/2006/relationships/slide"/><Relationship Id="rId3" Target="viewProps.xml" Type="http://schemas.openxmlformats.org/officeDocument/2006/relationships/viewProps"/><Relationship Id="rId30" Target="slides/slide3.xml" Type="http://schemas.openxmlformats.org/officeDocument/2006/relationships/slide"/><Relationship Id="rId31" Target="slides/slide4.xml" Type="http://schemas.openxmlformats.org/officeDocument/2006/relationships/slide"/><Relationship Id="rId32" Target="slides/slide5.xml" Type="http://schemas.openxmlformats.org/officeDocument/2006/relationships/slide"/><Relationship Id="rId33" Target="slides/slide6.xml" Type="http://schemas.openxmlformats.org/officeDocument/2006/relationships/slide"/><Relationship Id="rId34" Target="slides/slide7.xml" Type="http://schemas.openxmlformats.org/officeDocument/2006/relationships/slide"/><Relationship Id="rId35" Target="slides/slide8.xml" Type="http://schemas.openxmlformats.org/officeDocument/2006/relationships/slide"/><Relationship Id="rId36" Target="slides/slide9.xml" Type="http://schemas.openxmlformats.org/officeDocument/2006/relationships/slide"/><Relationship Id="rId37" Target="slides/slide10.xml" Type="http://schemas.openxmlformats.org/officeDocument/2006/relationships/slide"/><Relationship Id="rId38" Target="slides/slide11.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0.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3955111" y="3246892"/>
            <a:ext cx="7641615" cy="5845836"/>
          </a:xfrm>
          <a:prstGeom prst="rect">
            <a:avLst/>
          </a:prstGeom>
        </p:spPr>
      </p:pic>
      <p:grpSp>
        <p:nvGrpSpPr>
          <p:cNvPr name="Group 3" id="3"/>
          <p:cNvGrpSpPr/>
          <p:nvPr/>
        </p:nvGrpSpPr>
        <p:grpSpPr>
          <a:xfrm rot="0">
            <a:off x="164405" y="1031318"/>
            <a:ext cx="16063766" cy="8198221"/>
            <a:chOff x="0" y="0"/>
            <a:chExt cx="21418354" cy="10930962"/>
          </a:xfrm>
        </p:grpSpPr>
        <p:sp>
          <p:nvSpPr>
            <p:cNvPr name="TextBox 4" id="4"/>
            <p:cNvSpPr txBox="true"/>
            <p:nvPr/>
          </p:nvSpPr>
          <p:spPr>
            <a:xfrm rot="0">
              <a:off x="0" y="0"/>
              <a:ext cx="6969663" cy="687046"/>
            </a:xfrm>
            <a:prstGeom prst="rect">
              <a:avLst/>
            </a:prstGeom>
          </p:spPr>
          <p:txBody>
            <a:bodyPr anchor="t" rtlCol="false" tIns="0" lIns="0" bIns="0" rIns="0">
              <a:spAutoFit/>
            </a:bodyPr>
            <a:lstStyle/>
            <a:p>
              <a:pPr>
                <a:lnSpc>
                  <a:spcPts val="4057"/>
                </a:lnSpc>
              </a:pPr>
              <a:r>
                <a:rPr lang="en-US" sz="3381">
                  <a:solidFill>
                    <a:srgbClr val="10B5BF"/>
                  </a:solidFill>
                  <a:latin typeface="Montserrat"/>
                </a:rPr>
                <a:t>Kelompok 3</a:t>
              </a:r>
            </a:p>
          </p:txBody>
        </p:sp>
        <p:sp>
          <p:nvSpPr>
            <p:cNvPr name="TextBox 5" id="5"/>
            <p:cNvSpPr txBox="true"/>
            <p:nvPr/>
          </p:nvSpPr>
          <p:spPr>
            <a:xfrm rot="0">
              <a:off x="0" y="2249614"/>
              <a:ext cx="21418354" cy="4256076"/>
            </a:xfrm>
            <a:prstGeom prst="rect">
              <a:avLst/>
            </a:prstGeom>
          </p:spPr>
          <p:txBody>
            <a:bodyPr anchor="t" rtlCol="false" tIns="0" lIns="0" bIns="0" rIns="0">
              <a:spAutoFit/>
            </a:bodyPr>
            <a:lstStyle/>
            <a:p>
              <a:pPr>
                <a:lnSpc>
                  <a:spcPts val="12397"/>
                </a:lnSpc>
              </a:pPr>
              <a:r>
                <a:rPr lang="en-US" sz="11270">
                  <a:solidFill>
                    <a:srgbClr val="FFFFFF"/>
                  </a:solidFill>
                  <a:latin typeface="Anton Bold"/>
                </a:rPr>
                <a:t>struktur data stack dan queue</a:t>
              </a:r>
            </a:p>
          </p:txBody>
        </p:sp>
        <p:sp>
          <p:nvSpPr>
            <p:cNvPr name="TextBox 6" id="6"/>
            <p:cNvSpPr txBox="true"/>
            <p:nvPr/>
          </p:nvSpPr>
          <p:spPr>
            <a:xfrm rot="0">
              <a:off x="0" y="7256643"/>
              <a:ext cx="21418354" cy="3674319"/>
            </a:xfrm>
            <a:prstGeom prst="rect">
              <a:avLst/>
            </a:prstGeom>
          </p:spPr>
          <p:txBody>
            <a:bodyPr anchor="t" rtlCol="false" tIns="0" lIns="0" bIns="0" rIns="0">
              <a:spAutoFit/>
            </a:bodyPr>
            <a:lstStyle/>
            <a:p>
              <a:pPr>
                <a:lnSpc>
                  <a:spcPts val="4418"/>
                </a:lnSpc>
              </a:pPr>
              <a:r>
                <a:rPr lang="en-US" sz="3155" spc="63">
                  <a:solidFill>
                    <a:srgbClr val="FFFFFF"/>
                  </a:solidFill>
                  <a:latin typeface="Montserrat"/>
                </a:rPr>
                <a:t>Struktur data merupakan aspek yang cukup penting diketahui oleh setiap orang yang memulai bidang pemrograman dan komputer. Dengan memahami prinsip dan cara kerja sebuah struktur data kita dapat mengimplementasikan ke dalam program dengan lebih baik dan sesuai fungsinya.</a:t>
              </a:r>
            </a:p>
          </p:txBody>
        </p:sp>
      </p:grpSp>
      <p:pic>
        <p:nvPicPr>
          <p:cNvPr name="Picture 7" id="7"/>
          <p:cNvPicPr>
            <a:picLocks noChangeAspect="true"/>
          </p:cNvPicPr>
          <p:nvPr/>
        </p:nvPicPr>
        <p:blipFill>
          <a:blip r:embed="rId3"/>
          <a:srcRect l="0" t="0" r="0" b="0"/>
          <a:stretch>
            <a:fillRect/>
          </a:stretch>
        </p:blipFill>
        <p:spPr>
          <a:xfrm flipH="false" flipV="false" rot="0">
            <a:off x="13955111" y="0"/>
            <a:ext cx="3586584" cy="2976864"/>
          </a:xfrm>
          <a:prstGeom prst="rect">
            <a:avLst/>
          </a:prstGeom>
        </p:spPr>
      </p:pic>
    </p:spTree>
  </p:cSld>
  <p:clrMapOvr>
    <a:masterClrMapping/>
  </p:clrMapOvr>
</p:sld>
</file>

<file path=ppt/slides/slide10.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7266102">
            <a:off x="-2307222" y="-1071853"/>
            <a:ext cx="5143500" cy="2571750"/>
            <a:chOff x="0" y="0"/>
            <a:chExt cx="6858000" cy="3429000"/>
          </a:xfrm>
        </p:grpSpPr>
        <p:grpSp>
          <p:nvGrpSpPr>
            <p:cNvPr name="Group 3" id="3"/>
            <p:cNvGrpSpPr>
              <a:grpSpLocks noChangeAspect="true"/>
            </p:cNvGrpSpPr>
            <p:nvPr/>
          </p:nvGrpSpPr>
          <p:grpSpPr>
            <a:xfrm rot="0">
              <a:off x="0" y="0"/>
              <a:ext cx="6858000" cy="3429000"/>
              <a:chOff x="0" y="0"/>
              <a:chExt cx="2540000" cy="1270000"/>
            </a:xfrm>
          </p:grpSpPr>
          <p:sp>
            <p:nvSpPr>
              <p:cNvPr name="Freeform 4" id="4"/>
              <p:cNvSpPr/>
              <p:nvPr/>
            </p:nvSpPr>
            <p:spPr>
              <a:xfrm>
                <a:off x="0" y="5667"/>
                <a:ext cx="2540000" cy="1264333"/>
              </a:xfrm>
              <a:custGeom>
                <a:avLst/>
                <a:gdLst/>
                <a:ahLst/>
                <a:cxnLst/>
                <a:rect r="r" b="b" t="t" l="l"/>
                <a:pathLst>
                  <a:path h="1264333" w="2540000">
                    <a:moveTo>
                      <a:pt x="0" y="1264333"/>
                    </a:moveTo>
                    <a:cubicBezTo>
                      <a:pt x="3127" y="565148"/>
                      <a:pt x="570808" y="0"/>
                      <a:pt x="1270000" y="0"/>
                    </a:cubicBezTo>
                    <a:cubicBezTo>
                      <a:pt x="1969192" y="0"/>
                      <a:pt x="2536873" y="565148"/>
                      <a:pt x="2540000" y="1264333"/>
                    </a:cubicBezTo>
                    <a:lnTo>
                      <a:pt x="2032000" y="1264333"/>
                    </a:lnTo>
                    <a:cubicBezTo>
                      <a:pt x="2030124" y="844822"/>
                      <a:pt x="1689515" y="505733"/>
                      <a:pt x="1270000" y="505733"/>
                    </a:cubicBezTo>
                    <a:cubicBezTo>
                      <a:pt x="850485" y="505733"/>
                      <a:pt x="509876" y="844822"/>
                      <a:pt x="508000" y="1264333"/>
                    </a:cubicBezTo>
                    <a:close/>
                  </a:path>
                </a:pathLst>
              </a:custGeom>
              <a:solidFill>
                <a:srgbClr val="494F56"/>
              </a:solidFill>
            </p:spPr>
          </p:sp>
          <p:sp>
            <p:nvSpPr>
              <p:cNvPr name="Freeform 5" id="5"/>
              <p:cNvSpPr/>
              <p:nvPr/>
            </p:nvSpPr>
            <p:spPr>
              <a:xfrm>
                <a:off x="0" y="-59143"/>
                <a:ext cx="1916483" cy="1329143"/>
              </a:xfrm>
              <a:custGeom>
                <a:avLst/>
                <a:gdLst/>
                <a:ahLst/>
                <a:cxnLst/>
                <a:rect r="r" b="b" t="t" l="l"/>
                <a:pathLst>
                  <a:path h="1329143" w="1916483">
                    <a:moveTo>
                      <a:pt x="0" y="1329143"/>
                    </a:moveTo>
                    <a:cubicBezTo>
                      <a:pt x="0" y="873039"/>
                      <a:pt x="244581" y="451962"/>
                      <a:pt x="640768" y="225981"/>
                    </a:cubicBezTo>
                    <a:cubicBezTo>
                      <a:pt x="1036954" y="0"/>
                      <a:pt x="1523895" y="3825"/>
                      <a:pt x="1916483" y="236001"/>
                    </a:cubicBezTo>
                    <a:lnTo>
                      <a:pt x="1657890" y="673258"/>
                    </a:lnTo>
                    <a:cubicBezTo>
                      <a:pt x="1422337" y="533952"/>
                      <a:pt x="1130172" y="531657"/>
                      <a:pt x="892460" y="667246"/>
                    </a:cubicBezTo>
                    <a:cubicBezTo>
                      <a:pt x="654749" y="802834"/>
                      <a:pt x="508000" y="1055481"/>
                      <a:pt x="508000" y="1329143"/>
                    </a:cubicBezTo>
                    <a:close/>
                  </a:path>
                </a:pathLst>
              </a:custGeom>
              <a:solidFill>
                <a:srgbClr val="6CE5E8"/>
              </a:solidFill>
            </p:spPr>
          </p:sp>
        </p:grpSp>
      </p:grpSp>
      <p:grpSp>
        <p:nvGrpSpPr>
          <p:cNvPr name="Group 6" id="6"/>
          <p:cNvGrpSpPr/>
          <p:nvPr/>
        </p:nvGrpSpPr>
        <p:grpSpPr>
          <a:xfrm rot="0">
            <a:off x="1318839" y="1403866"/>
            <a:ext cx="14835430" cy="4203229"/>
            <a:chOff x="0" y="0"/>
            <a:chExt cx="19780573" cy="5604305"/>
          </a:xfrm>
        </p:grpSpPr>
        <p:sp>
          <p:nvSpPr>
            <p:cNvPr name="TextBox 7" id="7"/>
            <p:cNvSpPr txBox="true"/>
            <p:nvPr/>
          </p:nvSpPr>
          <p:spPr>
            <a:xfrm rot="0">
              <a:off x="0" y="1703856"/>
              <a:ext cx="19780573" cy="3900449"/>
            </a:xfrm>
            <a:prstGeom prst="rect">
              <a:avLst/>
            </a:prstGeom>
          </p:spPr>
          <p:txBody>
            <a:bodyPr anchor="t" rtlCol="false" tIns="0" lIns="0" bIns="0" rIns="0">
              <a:spAutoFit/>
            </a:bodyPr>
            <a:lstStyle/>
            <a:p>
              <a:pPr>
                <a:lnSpc>
                  <a:spcPts val="4919"/>
                </a:lnSpc>
              </a:pPr>
            </a:p>
            <a:p>
              <a:pPr>
                <a:lnSpc>
                  <a:spcPts val="4919"/>
                </a:lnSpc>
              </a:pPr>
              <a:r>
                <a:rPr lang="en-US" sz="4099">
                  <a:solidFill>
                    <a:srgbClr val="FFFFFF"/>
                  </a:solidFill>
                  <a:latin typeface="Montserrat"/>
                </a:rPr>
                <a:t>Queue adalah struktur data abstrak (ADT) yang memungkinkan operasi berikut:</a:t>
              </a:r>
            </a:p>
            <a:p>
              <a:pPr>
                <a:lnSpc>
                  <a:spcPts val="4919"/>
                </a:lnSpc>
              </a:pPr>
            </a:p>
            <a:p>
              <a:pPr>
                <a:lnSpc>
                  <a:spcPts val="3600"/>
                </a:lnSpc>
              </a:pPr>
            </a:p>
          </p:txBody>
        </p:sp>
        <p:sp>
          <p:nvSpPr>
            <p:cNvPr name="TextBox 8" id="8"/>
            <p:cNvSpPr txBox="true"/>
            <p:nvPr/>
          </p:nvSpPr>
          <p:spPr>
            <a:xfrm rot="0">
              <a:off x="0" y="0"/>
              <a:ext cx="19780573" cy="1253893"/>
            </a:xfrm>
            <a:prstGeom prst="rect">
              <a:avLst/>
            </a:prstGeom>
          </p:spPr>
          <p:txBody>
            <a:bodyPr anchor="t" rtlCol="false" tIns="0" lIns="0" bIns="0" rIns="0">
              <a:spAutoFit/>
            </a:bodyPr>
            <a:lstStyle/>
            <a:p>
              <a:pPr algn="just">
                <a:lnSpc>
                  <a:spcPts val="7439"/>
                </a:lnSpc>
              </a:pPr>
              <a:r>
                <a:rPr lang="en-US" sz="6199">
                  <a:solidFill>
                    <a:srgbClr val="FFFFFF"/>
                  </a:solidFill>
                  <a:latin typeface="Montserrat Bold"/>
                </a:rPr>
                <a:t>Operasi-operasi </a:t>
              </a:r>
              <a:r>
                <a:rPr lang="en-US" sz="6199">
                  <a:solidFill>
                    <a:srgbClr val="FFFFFF"/>
                  </a:solidFill>
                  <a:latin typeface="Montserrat Bold"/>
                </a:rPr>
                <a:t>Dasar pada Queue</a:t>
              </a:r>
            </a:p>
          </p:txBody>
        </p:sp>
      </p:grpSp>
      <p:sp>
        <p:nvSpPr>
          <p:cNvPr name="TextBox 9" id="9"/>
          <p:cNvSpPr txBox="true"/>
          <p:nvPr/>
        </p:nvSpPr>
        <p:spPr>
          <a:xfrm rot="0">
            <a:off x="1028700" y="4595177"/>
            <a:ext cx="15826514" cy="4807972"/>
          </a:xfrm>
          <a:prstGeom prst="rect">
            <a:avLst/>
          </a:prstGeom>
        </p:spPr>
        <p:txBody>
          <a:bodyPr anchor="t" rtlCol="false" tIns="0" lIns="0" bIns="0" rIns="0">
            <a:spAutoFit/>
          </a:bodyPr>
          <a:lstStyle/>
          <a:p>
            <a:pPr algn="just" marL="700254" indent="-350127" lvl="1">
              <a:lnSpc>
                <a:spcPts val="5546"/>
              </a:lnSpc>
              <a:buFont typeface="Arial"/>
              <a:buChar char="•"/>
            </a:pPr>
            <a:r>
              <a:rPr lang="en-US" sz="3243">
                <a:solidFill>
                  <a:srgbClr val="FFFFFF"/>
                </a:solidFill>
                <a:latin typeface="Montserrat"/>
              </a:rPr>
              <a:t>Enqueue: Menambahkan elemen ke akhir antrian</a:t>
            </a:r>
          </a:p>
          <a:p>
            <a:pPr algn="just" marL="700254" indent="-350127" lvl="1">
              <a:lnSpc>
                <a:spcPts val="5546"/>
              </a:lnSpc>
              <a:buFont typeface="Arial"/>
              <a:buChar char="•"/>
            </a:pPr>
            <a:r>
              <a:rPr lang="en-US" sz="3243">
                <a:solidFill>
                  <a:srgbClr val="FFFFFF"/>
                </a:solidFill>
                <a:latin typeface="Montserrat"/>
              </a:rPr>
              <a:t>Dequeue: Menghapus elemen dari depan antrian</a:t>
            </a:r>
          </a:p>
          <a:p>
            <a:pPr algn="just" marL="700254" indent="-350127" lvl="1">
              <a:lnSpc>
                <a:spcPts val="5546"/>
              </a:lnSpc>
              <a:buFont typeface="Arial"/>
              <a:buChar char="•"/>
            </a:pPr>
            <a:r>
              <a:rPr lang="en-US" sz="3243">
                <a:solidFill>
                  <a:srgbClr val="FFFFFF"/>
                </a:solidFill>
                <a:latin typeface="Montserrat"/>
              </a:rPr>
              <a:t>IsEmpty: Memeriksa apakah antrian kosong</a:t>
            </a:r>
          </a:p>
          <a:p>
            <a:pPr algn="just" marL="700254" indent="-350127" lvl="1">
              <a:lnSpc>
                <a:spcPts val="5546"/>
              </a:lnSpc>
              <a:buFont typeface="Arial"/>
              <a:buChar char="•"/>
            </a:pPr>
            <a:r>
              <a:rPr lang="en-US" sz="3243">
                <a:solidFill>
                  <a:srgbClr val="FFFFFF"/>
                </a:solidFill>
                <a:latin typeface="Montserrat"/>
              </a:rPr>
              <a:t>IsFull: Memeriksa apakah antrian sudah penuh</a:t>
            </a:r>
          </a:p>
          <a:p>
            <a:pPr algn="just" marL="700254" indent="-350127" lvl="1">
              <a:lnSpc>
                <a:spcPts val="5546"/>
              </a:lnSpc>
              <a:buFont typeface="Arial"/>
              <a:buChar char="•"/>
            </a:pPr>
            <a:r>
              <a:rPr lang="en-US" sz="3243">
                <a:solidFill>
                  <a:srgbClr val="FFFFFF"/>
                </a:solidFill>
                <a:latin typeface="Montserrat"/>
              </a:rPr>
              <a:t>Peek: Mendapatkan nilai bagian depan antrian tanpa menghapusnya</a:t>
            </a:r>
          </a:p>
          <a:p>
            <a:pPr algn="just" marL="700254" indent="-350127" lvl="1">
              <a:lnSpc>
                <a:spcPts val="5546"/>
              </a:lnSpc>
              <a:buFont typeface="Arial"/>
              <a:buChar char="•"/>
            </a:pPr>
            <a:r>
              <a:rPr lang="en-US" sz="3243">
                <a:solidFill>
                  <a:srgbClr val="FFFFFF"/>
                </a:solidFill>
                <a:latin typeface="Montserrat"/>
              </a:rPr>
              <a:t>Initialize: Membuat antrian baru tanpa elemen data (kosong)</a:t>
            </a:r>
          </a:p>
          <a:p>
            <a:pPr algn="just">
              <a:lnSpc>
                <a:spcPts val="5546"/>
              </a:lnSpc>
            </a:pPr>
          </a:p>
        </p:txBody>
      </p:sp>
      <p:grpSp>
        <p:nvGrpSpPr>
          <p:cNvPr name="Group 10" id="10"/>
          <p:cNvGrpSpPr/>
          <p:nvPr/>
        </p:nvGrpSpPr>
        <p:grpSpPr>
          <a:xfrm rot="0">
            <a:off x="15018488" y="8351457"/>
            <a:ext cx="5143500" cy="2571750"/>
            <a:chOff x="0" y="0"/>
            <a:chExt cx="6858000" cy="3429000"/>
          </a:xfrm>
        </p:grpSpPr>
        <p:grpSp>
          <p:nvGrpSpPr>
            <p:cNvPr name="Group 11" id="11"/>
            <p:cNvGrpSpPr>
              <a:grpSpLocks noChangeAspect="true"/>
            </p:cNvGrpSpPr>
            <p:nvPr/>
          </p:nvGrpSpPr>
          <p:grpSpPr>
            <a:xfrm rot="0">
              <a:off x="0" y="0"/>
              <a:ext cx="6858000" cy="3429000"/>
              <a:chOff x="0" y="0"/>
              <a:chExt cx="2540000" cy="1270000"/>
            </a:xfrm>
          </p:grpSpPr>
          <p:sp>
            <p:nvSpPr>
              <p:cNvPr name="Freeform 12" id="12"/>
              <p:cNvSpPr/>
              <p:nvPr/>
            </p:nvSpPr>
            <p:spPr>
              <a:xfrm>
                <a:off x="0" y="5667"/>
                <a:ext cx="2540000" cy="1264333"/>
              </a:xfrm>
              <a:custGeom>
                <a:avLst/>
                <a:gdLst/>
                <a:ahLst/>
                <a:cxnLst/>
                <a:rect r="r" b="b" t="t" l="l"/>
                <a:pathLst>
                  <a:path h="1264333" w="2540000">
                    <a:moveTo>
                      <a:pt x="0" y="1264333"/>
                    </a:moveTo>
                    <a:cubicBezTo>
                      <a:pt x="3127" y="565148"/>
                      <a:pt x="570808" y="0"/>
                      <a:pt x="1270000" y="0"/>
                    </a:cubicBezTo>
                    <a:cubicBezTo>
                      <a:pt x="1969192" y="0"/>
                      <a:pt x="2536873" y="565148"/>
                      <a:pt x="2540000" y="1264333"/>
                    </a:cubicBezTo>
                    <a:lnTo>
                      <a:pt x="2032000" y="1264333"/>
                    </a:lnTo>
                    <a:cubicBezTo>
                      <a:pt x="2030124" y="844822"/>
                      <a:pt x="1689515" y="505733"/>
                      <a:pt x="1270000" y="505733"/>
                    </a:cubicBezTo>
                    <a:cubicBezTo>
                      <a:pt x="850485" y="505733"/>
                      <a:pt x="509876" y="844822"/>
                      <a:pt x="508000" y="1264333"/>
                    </a:cubicBezTo>
                    <a:close/>
                  </a:path>
                </a:pathLst>
              </a:custGeom>
              <a:solidFill>
                <a:srgbClr val="494F56"/>
              </a:solidFill>
            </p:spPr>
          </p:sp>
          <p:sp>
            <p:nvSpPr>
              <p:cNvPr name="Freeform 13" id="13"/>
              <p:cNvSpPr/>
              <p:nvPr/>
            </p:nvSpPr>
            <p:spPr>
              <a:xfrm>
                <a:off x="0" y="-59143"/>
                <a:ext cx="1916483" cy="1329143"/>
              </a:xfrm>
              <a:custGeom>
                <a:avLst/>
                <a:gdLst/>
                <a:ahLst/>
                <a:cxnLst/>
                <a:rect r="r" b="b" t="t" l="l"/>
                <a:pathLst>
                  <a:path h="1329143" w="1916483">
                    <a:moveTo>
                      <a:pt x="0" y="1329143"/>
                    </a:moveTo>
                    <a:cubicBezTo>
                      <a:pt x="0" y="873039"/>
                      <a:pt x="244581" y="451962"/>
                      <a:pt x="640768" y="225981"/>
                    </a:cubicBezTo>
                    <a:cubicBezTo>
                      <a:pt x="1036954" y="0"/>
                      <a:pt x="1523895" y="3825"/>
                      <a:pt x="1916483" y="236001"/>
                    </a:cubicBezTo>
                    <a:lnTo>
                      <a:pt x="1657890" y="673258"/>
                    </a:lnTo>
                    <a:cubicBezTo>
                      <a:pt x="1422337" y="533952"/>
                      <a:pt x="1130172" y="531657"/>
                      <a:pt x="892460" y="667246"/>
                    </a:cubicBezTo>
                    <a:cubicBezTo>
                      <a:pt x="654749" y="802834"/>
                      <a:pt x="508000" y="1055481"/>
                      <a:pt x="508000" y="1329143"/>
                    </a:cubicBezTo>
                    <a:close/>
                  </a:path>
                </a:pathLst>
              </a:custGeom>
              <a:solidFill>
                <a:srgbClr val="6CE5E8"/>
              </a:solidFill>
            </p:spPr>
          </p:sp>
        </p:gr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1639388" y="4807243"/>
            <a:ext cx="10336162" cy="3835758"/>
            <a:chOff x="0" y="0"/>
            <a:chExt cx="13781550" cy="5114343"/>
          </a:xfrm>
        </p:grpSpPr>
        <p:sp>
          <p:nvSpPr>
            <p:cNvPr name="TextBox 3" id="3"/>
            <p:cNvSpPr txBox="true"/>
            <p:nvPr/>
          </p:nvSpPr>
          <p:spPr>
            <a:xfrm rot="0">
              <a:off x="0" y="4504743"/>
              <a:ext cx="13781550" cy="609600"/>
            </a:xfrm>
            <a:prstGeom prst="rect">
              <a:avLst/>
            </a:prstGeom>
          </p:spPr>
          <p:txBody>
            <a:bodyPr anchor="t" rtlCol="false" tIns="0" lIns="0" bIns="0" rIns="0">
              <a:spAutoFit/>
            </a:bodyPr>
            <a:lstStyle/>
            <a:p>
              <a:pPr>
                <a:lnSpc>
                  <a:spcPts val="3600"/>
                </a:lnSpc>
              </a:pPr>
            </a:p>
          </p:txBody>
        </p:sp>
        <p:sp>
          <p:nvSpPr>
            <p:cNvPr name="TextBox 4" id="4"/>
            <p:cNvSpPr txBox="true"/>
            <p:nvPr/>
          </p:nvSpPr>
          <p:spPr>
            <a:xfrm rot="0">
              <a:off x="0" y="0"/>
              <a:ext cx="13781550" cy="3657600"/>
            </a:xfrm>
            <a:prstGeom prst="rect">
              <a:avLst/>
            </a:prstGeom>
          </p:spPr>
          <p:txBody>
            <a:bodyPr anchor="t" rtlCol="false" tIns="0" lIns="0" bIns="0" rIns="0">
              <a:spAutoFit/>
            </a:bodyPr>
            <a:lstStyle/>
            <a:p>
              <a:pPr>
                <a:lnSpc>
                  <a:spcPts val="10800"/>
                </a:lnSpc>
              </a:pPr>
              <a:r>
                <a:rPr lang="en-US" sz="9000">
                  <a:solidFill>
                    <a:srgbClr val="FFFFFF"/>
                  </a:solidFill>
                  <a:latin typeface="Montserrat"/>
                </a:rPr>
                <a:t>Sekian Terima Kasih</a:t>
              </a:r>
            </a:p>
          </p:txBody>
        </p:sp>
      </p:grpSp>
      <p:pic>
        <p:nvPicPr>
          <p:cNvPr name="Picture 5" id="5"/>
          <p:cNvPicPr>
            <a:picLocks noChangeAspect="true"/>
          </p:cNvPicPr>
          <p:nvPr/>
        </p:nvPicPr>
        <p:blipFill>
          <a:blip r:embed="rId2"/>
          <a:srcRect l="0" t="0" r="0" b="0"/>
          <a:stretch>
            <a:fillRect/>
          </a:stretch>
        </p:blipFill>
        <p:spPr>
          <a:xfrm flipH="false" flipV="false" rot="0">
            <a:off x="9144000" y="-1400753"/>
            <a:ext cx="7160084" cy="5477464"/>
          </a:xfrm>
          <a:prstGeom prst="rect">
            <a:avLst/>
          </a:prstGeom>
        </p:spPr>
      </p:pic>
      <p:pic>
        <p:nvPicPr>
          <p:cNvPr name="Picture 6" id="6"/>
          <p:cNvPicPr>
            <a:picLocks noChangeAspect="true"/>
          </p:cNvPicPr>
          <p:nvPr/>
        </p:nvPicPr>
        <p:blipFill>
          <a:blip r:embed="rId3"/>
          <a:srcRect l="0" t="0" r="0" b="0"/>
          <a:stretch>
            <a:fillRect/>
          </a:stretch>
        </p:blipFill>
        <p:spPr>
          <a:xfrm flipH="false" flipV="false" rot="-7698346">
            <a:off x="14309952" y="2598981"/>
            <a:ext cx="2866797" cy="2955461"/>
          </a:xfrm>
          <a:prstGeom prst="rect">
            <a:avLst/>
          </a:prstGeom>
        </p:spPr>
      </p:pic>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0">
            <a:off x="10141134" y="1330382"/>
            <a:ext cx="7456844" cy="5281931"/>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10986360" y="1330382"/>
            <a:ext cx="6611618" cy="5516569"/>
          </a:xfrm>
          <a:prstGeom prst="rect">
            <a:avLst/>
          </a:prstGeom>
        </p:spPr>
      </p:pic>
      <p:grpSp>
        <p:nvGrpSpPr>
          <p:cNvPr name="Group 4" id="4"/>
          <p:cNvGrpSpPr/>
          <p:nvPr/>
        </p:nvGrpSpPr>
        <p:grpSpPr>
          <a:xfrm rot="0">
            <a:off x="375783" y="1333286"/>
            <a:ext cx="11060061" cy="8428837"/>
            <a:chOff x="0" y="0"/>
            <a:chExt cx="14746749" cy="11238450"/>
          </a:xfrm>
        </p:grpSpPr>
        <p:sp>
          <p:nvSpPr>
            <p:cNvPr name="TextBox 5" id="5"/>
            <p:cNvSpPr txBox="true"/>
            <p:nvPr/>
          </p:nvSpPr>
          <p:spPr>
            <a:xfrm rot="0">
              <a:off x="0" y="3388955"/>
              <a:ext cx="14746749" cy="981797"/>
            </a:xfrm>
            <a:prstGeom prst="rect">
              <a:avLst/>
            </a:prstGeom>
          </p:spPr>
          <p:txBody>
            <a:bodyPr anchor="t" rtlCol="false" tIns="0" lIns="0" bIns="0" rIns="0">
              <a:spAutoFit/>
            </a:bodyPr>
            <a:lstStyle/>
            <a:p>
              <a:pPr>
                <a:lnSpc>
                  <a:spcPts val="1999"/>
                </a:lnSpc>
              </a:pPr>
              <a:r>
                <a:rPr lang="en-US" sz="3999">
                  <a:solidFill>
                    <a:srgbClr val="FFFFFF"/>
                  </a:solidFill>
                  <a:latin typeface="Montserrat"/>
                </a:rPr>
                <a:t>1. Pengertian Stack</a:t>
              </a:r>
            </a:p>
            <a:p>
              <a:pPr>
                <a:lnSpc>
                  <a:spcPts val="4200"/>
                </a:lnSpc>
              </a:pPr>
            </a:p>
          </p:txBody>
        </p:sp>
        <p:sp>
          <p:nvSpPr>
            <p:cNvPr name="TextBox 6" id="6"/>
            <p:cNvSpPr txBox="true"/>
            <p:nvPr/>
          </p:nvSpPr>
          <p:spPr>
            <a:xfrm rot="0">
              <a:off x="0" y="466725"/>
              <a:ext cx="14746749" cy="1942042"/>
            </a:xfrm>
            <a:prstGeom prst="rect">
              <a:avLst/>
            </a:prstGeom>
          </p:spPr>
          <p:txBody>
            <a:bodyPr anchor="t" rtlCol="false" tIns="0" lIns="0" bIns="0" rIns="0">
              <a:spAutoFit/>
            </a:bodyPr>
            <a:lstStyle/>
            <a:p>
              <a:pPr>
                <a:lnSpc>
                  <a:spcPts val="3499"/>
                </a:lnSpc>
              </a:pPr>
              <a:r>
                <a:rPr lang="en-US" sz="6999">
                  <a:solidFill>
                    <a:srgbClr val="FFFFFF"/>
                  </a:solidFill>
                  <a:latin typeface="Montserrat Bold"/>
                </a:rPr>
                <a:t> STACK</a:t>
              </a:r>
            </a:p>
            <a:p>
              <a:pPr>
                <a:lnSpc>
                  <a:spcPts val="8400"/>
                </a:lnSpc>
              </a:pPr>
            </a:p>
          </p:txBody>
        </p:sp>
        <p:sp>
          <p:nvSpPr>
            <p:cNvPr name="TextBox 7" id="7"/>
            <p:cNvSpPr txBox="true"/>
            <p:nvPr/>
          </p:nvSpPr>
          <p:spPr>
            <a:xfrm rot="0">
              <a:off x="0" y="5036616"/>
              <a:ext cx="14746749" cy="6201833"/>
            </a:xfrm>
            <a:prstGeom prst="rect">
              <a:avLst/>
            </a:prstGeom>
          </p:spPr>
          <p:txBody>
            <a:bodyPr anchor="t" rtlCol="false" tIns="0" lIns="0" bIns="0" rIns="0">
              <a:spAutoFit/>
            </a:bodyPr>
            <a:lstStyle/>
            <a:p>
              <a:pPr>
                <a:lnSpc>
                  <a:spcPts val="3779"/>
                </a:lnSpc>
              </a:pPr>
              <a:r>
                <a:rPr lang="en-US" sz="2699">
                  <a:solidFill>
                    <a:srgbClr val="FFFFFF"/>
                  </a:solidFill>
                  <a:latin typeface="Poppins Light"/>
                </a:rPr>
                <a:t>Stack atau dalam Bahasa Indonesia diartikan tumpukan, adalah </a:t>
              </a:r>
              <a:r>
                <a:rPr lang="en-US" sz="2699">
                  <a:solidFill>
                    <a:srgbClr val="FFFFFF"/>
                  </a:solidFill>
                  <a:latin typeface="Poppins Light"/>
                </a:rPr>
                <a:t>struktur data</a:t>
              </a:r>
              <a:r>
                <a:rPr lang="en-US" sz="2699">
                  <a:solidFill>
                    <a:srgbClr val="FFFFFF"/>
                  </a:solidFill>
                  <a:latin typeface="Poppins Light"/>
                </a:rPr>
                <a:t> linier yang mengikuti prinsip Last In First Out (LIFO). Artinya elemen yang terakhir disisipkan akan menjadi elemen pertama yang keluar.</a:t>
              </a:r>
            </a:p>
            <a:p>
              <a:pPr>
                <a:lnSpc>
                  <a:spcPts val="3779"/>
                </a:lnSpc>
              </a:pPr>
              <a:r>
                <a:rPr lang="en-US" sz="2699">
                  <a:solidFill>
                    <a:srgbClr val="FFFFFF"/>
                  </a:solidFill>
                  <a:latin typeface="Poppins Light"/>
                </a:rPr>
                <a:t>Cara struktur data stack dalam menyimpan sebuah nilai dapat kita bayangkan seperti piring yang disusun rapi secara bertumpuk ke atas. Apabila kita ingin mengambil piring bagian bawah, kita harus terlebih dahulu menyisihkan semua piring yang ada di atas.</a:t>
              </a:r>
            </a:p>
            <a:p>
              <a:pPr>
                <a:lnSpc>
                  <a:spcPts val="3219"/>
                </a:lnSpc>
              </a:pPr>
            </a:p>
          </p:txBody>
        </p:sp>
      </p:grpSp>
      <p:grpSp>
        <p:nvGrpSpPr>
          <p:cNvPr name="Group 8" id="8"/>
          <p:cNvGrpSpPr/>
          <p:nvPr/>
        </p:nvGrpSpPr>
        <p:grpSpPr>
          <a:xfrm rot="-3140187">
            <a:off x="14687550" y="7827410"/>
            <a:ext cx="5143500" cy="2571750"/>
            <a:chOff x="0" y="0"/>
            <a:chExt cx="6858000" cy="3429000"/>
          </a:xfrm>
        </p:grpSpPr>
        <p:grpSp>
          <p:nvGrpSpPr>
            <p:cNvPr name="Group 9" id="9"/>
            <p:cNvGrpSpPr>
              <a:grpSpLocks noChangeAspect="true"/>
            </p:cNvGrpSpPr>
            <p:nvPr/>
          </p:nvGrpSpPr>
          <p:grpSpPr>
            <a:xfrm rot="0">
              <a:off x="0" y="0"/>
              <a:ext cx="6858000" cy="3429000"/>
              <a:chOff x="0" y="0"/>
              <a:chExt cx="2540000" cy="1270000"/>
            </a:xfrm>
          </p:grpSpPr>
          <p:sp>
            <p:nvSpPr>
              <p:cNvPr name="Freeform 10" id="10"/>
              <p:cNvSpPr/>
              <p:nvPr/>
            </p:nvSpPr>
            <p:spPr>
              <a:xfrm>
                <a:off x="0" y="5667"/>
                <a:ext cx="2540000" cy="1264333"/>
              </a:xfrm>
              <a:custGeom>
                <a:avLst/>
                <a:gdLst/>
                <a:ahLst/>
                <a:cxnLst/>
                <a:rect r="r" b="b" t="t" l="l"/>
                <a:pathLst>
                  <a:path h="1264333" w="2540000">
                    <a:moveTo>
                      <a:pt x="0" y="1264333"/>
                    </a:moveTo>
                    <a:cubicBezTo>
                      <a:pt x="3127" y="565148"/>
                      <a:pt x="570808" y="0"/>
                      <a:pt x="1270000" y="0"/>
                    </a:cubicBezTo>
                    <a:cubicBezTo>
                      <a:pt x="1969192" y="0"/>
                      <a:pt x="2536873" y="565148"/>
                      <a:pt x="2540000" y="1264333"/>
                    </a:cubicBezTo>
                    <a:lnTo>
                      <a:pt x="2032000" y="1264333"/>
                    </a:lnTo>
                    <a:cubicBezTo>
                      <a:pt x="2030124" y="844822"/>
                      <a:pt x="1689515" y="505733"/>
                      <a:pt x="1270000" y="505733"/>
                    </a:cubicBezTo>
                    <a:cubicBezTo>
                      <a:pt x="850485" y="505733"/>
                      <a:pt x="509876" y="844822"/>
                      <a:pt x="508000" y="1264333"/>
                    </a:cubicBezTo>
                    <a:close/>
                  </a:path>
                </a:pathLst>
              </a:custGeom>
              <a:solidFill>
                <a:srgbClr val="494F56"/>
              </a:solidFill>
            </p:spPr>
          </p:sp>
          <p:sp>
            <p:nvSpPr>
              <p:cNvPr name="Freeform 11" id="11"/>
              <p:cNvSpPr/>
              <p:nvPr/>
            </p:nvSpPr>
            <p:spPr>
              <a:xfrm>
                <a:off x="0" y="-59143"/>
                <a:ext cx="1916483" cy="1329143"/>
              </a:xfrm>
              <a:custGeom>
                <a:avLst/>
                <a:gdLst/>
                <a:ahLst/>
                <a:cxnLst/>
                <a:rect r="r" b="b" t="t" l="l"/>
                <a:pathLst>
                  <a:path h="1329143" w="1916483">
                    <a:moveTo>
                      <a:pt x="0" y="1329143"/>
                    </a:moveTo>
                    <a:cubicBezTo>
                      <a:pt x="0" y="873039"/>
                      <a:pt x="244581" y="451962"/>
                      <a:pt x="640768" y="225981"/>
                    </a:cubicBezTo>
                    <a:cubicBezTo>
                      <a:pt x="1036954" y="0"/>
                      <a:pt x="1523895" y="3825"/>
                      <a:pt x="1916483" y="236001"/>
                    </a:cubicBezTo>
                    <a:lnTo>
                      <a:pt x="1657890" y="673258"/>
                    </a:lnTo>
                    <a:cubicBezTo>
                      <a:pt x="1422337" y="533952"/>
                      <a:pt x="1130172" y="531657"/>
                      <a:pt x="892460" y="667246"/>
                    </a:cubicBezTo>
                    <a:cubicBezTo>
                      <a:pt x="654749" y="802834"/>
                      <a:pt x="508000" y="1055481"/>
                      <a:pt x="508000" y="1329143"/>
                    </a:cubicBezTo>
                    <a:close/>
                  </a:path>
                </a:pathLst>
              </a:custGeom>
              <a:solidFill>
                <a:srgbClr val="6CE5E8"/>
              </a:solidFill>
            </p:spPr>
          </p:sp>
        </p:gr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3000" b="24559"/>
          <a:stretch>
            <a:fillRect/>
          </a:stretch>
        </p:blipFill>
        <p:spPr>
          <a:xfrm flipH="false" flipV="false" rot="0">
            <a:off x="3658489" y="0"/>
            <a:ext cx="10312670" cy="4752201"/>
          </a:xfrm>
          <a:prstGeom prst="rect">
            <a:avLst/>
          </a:prstGeom>
        </p:spPr>
      </p:pic>
      <p:grpSp>
        <p:nvGrpSpPr>
          <p:cNvPr name="Group 3" id="3"/>
          <p:cNvGrpSpPr/>
          <p:nvPr/>
        </p:nvGrpSpPr>
        <p:grpSpPr>
          <a:xfrm rot="965857">
            <a:off x="-1543050" y="8696916"/>
            <a:ext cx="5143500" cy="2571750"/>
            <a:chOff x="0" y="0"/>
            <a:chExt cx="6858000" cy="3429000"/>
          </a:xfrm>
        </p:grpSpPr>
        <p:grpSp>
          <p:nvGrpSpPr>
            <p:cNvPr name="Group 4" id="4"/>
            <p:cNvGrpSpPr>
              <a:grpSpLocks noChangeAspect="true"/>
            </p:cNvGrpSpPr>
            <p:nvPr/>
          </p:nvGrpSpPr>
          <p:grpSpPr>
            <a:xfrm rot="0">
              <a:off x="0" y="0"/>
              <a:ext cx="6858000" cy="3429000"/>
              <a:chOff x="0" y="0"/>
              <a:chExt cx="2540000" cy="1270000"/>
            </a:xfrm>
          </p:grpSpPr>
          <p:sp>
            <p:nvSpPr>
              <p:cNvPr name="Freeform 5" id="5"/>
              <p:cNvSpPr/>
              <p:nvPr/>
            </p:nvSpPr>
            <p:spPr>
              <a:xfrm>
                <a:off x="0" y="5667"/>
                <a:ext cx="2540000" cy="1264333"/>
              </a:xfrm>
              <a:custGeom>
                <a:avLst/>
                <a:gdLst/>
                <a:ahLst/>
                <a:cxnLst/>
                <a:rect r="r" b="b" t="t" l="l"/>
                <a:pathLst>
                  <a:path h="1264333" w="2540000">
                    <a:moveTo>
                      <a:pt x="0" y="1264333"/>
                    </a:moveTo>
                    <a:cubicBezTo>
                      <a:pt x="3127" y="565148"/>
                      <a:pt x="570808" y="0"/>
                      <a:pt x="1270000" y="0"/>
                    </a:cubicBezTo>
                    <a:cubicBezTo>
                      <a:pt x="1969192" y="0"/>
                      <a:pt x="2536873" y="565148"/>
                      <a:pt x="2540000" y="1264333"/>
                    </a:cubicBezTo>
                    <a:lnTo>
                      <a:pt x="2032000" y="1264333"/>
                    </a:lnTo>
                    <a:cubicBezTo>
                      <a:pt x="2030124" y="844822"/>
                      <a:pt x="1689515" y="505733"/>
                      <a:pt x="1270000" y="505733"/>
                    </a:cubicBezTo>
                    <a:cubicBezTo>
                      <a:pt x="850485" y="505733"/>
                      <a:pt x="509876" y="844822"/>
                      <a:pt x="508000" y="1264333"/>
                    </a:cubicBezTo>
                    <a:close/>
                  </a:path>
                </a:pathLst>
              </a:custGeom>
              <a:solidFill>
                <a:srgbClr val="494F56"/>
              </a:solidFill>
            </p:spPr>
          </p:sp>
          <p:sp>
            <p:nvSpPr>
              <p:cNvPr name="Freeform 6" id="6"/>
              <p:cNvSpPr/>
              <p:nvPr/>
            </p:nvSpPr>
            <p:spPr>
              <a:xfrm>
                <a:off x="0" y="-59143"/>
                <a:ext cx="1916483" cy="1329143"/>
              </a:xfrm>
              <a:custGeom>
                <a:avLst/>
                <a:gdLst/>
                <a:ahLst/>
                <a:cxnLst/>
                <a:rect r="r" b="b" t="t" l="l"/>
                <a:pathLst>
                  <a:path h="1329143" w="1916483">
                    <a:moveTo>
                      <a:pt x="0" y="1329143"/>
                    </a:moveTo>
                    <a:cubicBezTo>
                      <a:pt x="0" y="873039"/>
                      <a:pt x="244581" y="451962"/>
                      <a:pt x="640768" y="225981"/>
                    </a:cubicBezTo>
                    <a:cubicBezTo>
                      <a:pt x="1036954" y="0"/>
                      <a:pt x="1523895" y="3825"/>
                      <a:pt x="1916483" y="236001"/>
                    </a:cubicBezTo>
                    <a:lnTo>
                      <a:pt x="1657890" y="673258"/>
                    </a:lnTo>
                    <a:cubicBezTo>
                      <a:pt x="1422337" y="533952"/>
                      <a:pt x="1130172" y="531657"/>
                      <a:pt x="892460" y="667246"/>
                    </a:cubicBezTo>
                    <a:cubicBezTo>
                      <a:pt x="654749" y="802834"/>
                      <a:pt x="508000" y="1055481"/>
                      <a:pt x="508000" y="1329143"/>
                    </a:cubicBezTo>
                    <a:close/>
                  </a:path>
                </a:pathLst>
              </a:custGeom>
              <a:solidFill>
                <a:srgbClr val="6CE5E8"/>
              </a:solidFill>
            </p:spPr>
          </p:sp>
        </p:grpSp>
      </p:grpSp>
      <p:grpSp>
        <p:nvGrpSpPr>
          <p:cNvPr name="Group 7" id="7"/>
          <p:cNvGrpSpPr/>
          <p:nvPr/>
        </p:nvGrpSpPr>
        <p:grpSpPr>
          <a:xfrm rot="0">
            <a:off x="4042893" y="6075991"/>
            <a:ext cx="10247246" cy="5905422"/>
            <a:chOff x="0" y="0"/>
            <a:chExt cx="13662995" cy="7873896"/>
          </a:xfrm>
        </p:grpSpPr>
        <p:sp>
          <p:nvSpPr>
            <p:cNvPr name="TextBox 8" id="8"/>
            <p:cNvSpPr txBox="true"/>
            <p:nvPr/>
          </p:nvSpPr>
          <p:spPr>
            <a:xfrm rot="0">
              <a:off x="0" y="7143434"/>
              <a:ext cx="13662995" cy="730462"/>
            </a:xfrm>
            <a:prstGeom prst="rect">
              <a:avLst/>
            </a:prstGeom>
          </p:spPr>
          <p:txBody>
            <a:bodyPr anchor="t" rtlCol="false" tIns="0" lIns="0" bIns="0" rIns="0">
              <a:spAutoFit/>
            </a:bodyPr>
            <a:lstStyle/>
            <a:p>
              <a:pPr>
                <a:lnSpc>
                  <a:spcPts val="4370"/>
                </a:lnSpc>
              </a:pPr>
            </a:p>
          </p:txBody>
        </p:sp>
        <p:sp>
          <p:nvSpPr>
            <p:cNvPr name="TextBox 9" id="9"/>
            <p:cNvSpPr txBox="true"/>
            <p:nvPr/>
          </p:nvSpPr>
          <p:spPr>
            <a:xfrm rot="0">
              <a:off x="0" y="0"/>
              <a:ext cx="13662995" cy="6279375"/>
            </a:xfrm>
            <a:prstGeom prst="rect">
              <a:avLst/>
            </a:prstGeom>
          </p:spPr>
          <p:txBody>
            <a:bodyPr anchor="t" rtlCol="false" tIns="0" lIns="0" bIns="0" rIns="0">
              <a:spAutoFit/>
            </a:bodyPr>
            <a:lstStyle/>
            <a:p>
              <a:pPr>
                <a:lnSpc>
                  <a:spcPts val="3536"/>
                </a:lnSpc>
              </a:pPr>
              <a:r>
                <a:rPr lang="en-US" sz="2946">
                  <a:solidFill>
                    <a:srgbClr val="FFFFFF"/>
                  </a:solidFill>
                  <a:latin typeface="Montserrat Bold"/>
                </a:rPr>
                <a:t>Dari gambar di atas, dapat terlihat bahwa meskipun elemen ke-3 adalah yang paling terakhir ditambahkan, namun elemen tersebut justru yang pertama dihapus. Operasi inilah yang kemudian disebut sebagai prinsip operasi LIFO (Last In First Out).</a:t>
              </a:r>
            </a:p>
            <a:p>
              <a:pPr>
                <a:lnSpc>
                  <a:spcPts val="3933"/>
                </a:lnSpc>
              </a:pPr>
              <a:r>
                <a:rPr lang="en-US" sz="3277">
                  <a:solidFill>
                    <a:srgbClr val="FFFFFF"/>
                  </a:solidFill>
                  <a:latin typeface="Montserrat Bold"/>
                </a:rPr>
                <a:t>Kita dapat mengimplementasikan stack dengan Bahasa pemrograman seperti C, C++, Java, Python, atau C#.</a:t>
              </a:r>
            </a:p>
            <a:p>
              <a:pPr>
                <a:lnSpc>
                  <a:spcPts val="4369"/>
                </a:lnSpc>
              </a:pPr>
            </a:p>
          </p:txBody>
        </p:sp>
      </p:grpSp>
      <p:sp>
        <p:nvSpPr>
          <p:cNvPr name="TextBox 10" id="10"/>
          <p:cNvSpPr txBox="true"/>
          <p:nvPr/>
        </p:nvSpPr>
        <p:spPr>
          <a:xfrm rot="0">
            <a:off x="4187545" y="4723626"/>
            <a:ext cx="1575271" cy="330200"/>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rPr>
              <a:t>empty stack</a:t>
            </a:r>
          </a:p>
        </p:txBody>
      </p:sp>
      <p:sp>
        <p:nvSpPr>
          <p:cNvPr name="TextBox 11" id="11"/>
          <p:cNvSpPr txBox="true"/>
          <p:nvPr/>
        </p:nvSpPr>
        <p:spPr>
          <a:xfrm rot="0">
            <a:off x="6562323" y="4723626"/>
            <a:ext cx="639291" cy="330200"/>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rPr>
              <a:t>push</a:t>
            </a:r>
          </a:p>
        </p:txBody>
      </p:sp>
      <p:sp>
        <p:nvSpPr>
          <p:cNvPr name="TextBox 12" id="12"/>
          <p:cNvSpPr txBox="true"/>
          <p:nvPr/>
        </p:nvSpPr>
        <p:spPr>
          <a:xfrm rot="0">
            <a:off x="8495179" y="4723626"/>
            <a:ext cx="639291" cy="330200"/>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rPr>
              <a:t>push</a:t>
            </a:r>
          </a:p>
        </p:txBody>
      </p:sp>
      <p:sp>
        <p:nvSpPr>
          <p:cNvPr name="TextBox 13" id="13"/>
          <p:cNvSpPr txBox="true"/>
          <p:nvPr/>
        </p:nvSpPr>
        <p:spPr>
          <a:xfrm rot="0">
            <a:off x="10428035" y="4723626"/>
            <a:ext cx="639291" cy="330200"/>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rPr>
              <a:t>push</a:t>
            </a:r>
          </a:p>
        </p:txBody>
      </p:sp>
      <p:sp>
        <p:nvSpPr>
          <p:cNvPr name="TextBox 14" id="14"/>
          <p:cNvSpPr txBox="true"/>
          <p:nvPr/>
        </p:nvSpPr>
        <p:spPr>
          <a:xfrm rot="0">
            <a:off x="12430517" y="4723626"/>
            <a:ext cx="503709" cy="330200"/>
          </a:xfrm>
          <a:prstGeom prst="rect">
            <a:avLst/>
          </a:prstGeom>
        </p:spPr>
        <p:txBody>
          <a:bodyPr anchor="t" rtlCol="false" tIns="0" lIns="0" bIns="0" rIns="0">
            <a:spAutoFit/>
          </a:bodyPr>
          <a:lstStyle/>
          <a:p>
            <a:pPr algn="ctr">
              <a:lnSpc>
                <a:spcPts val="2799"/>
              </a:lnSpc>
              <a:spcBef>
                <a:spcPct val="0"/>
              </a:spcBef>
            </a:pPr>
            <a:r>
              <a:rPr lang="en-US" sz="1999">
                <a:solidFill>
                  <a:srgbClr val="FFFFFF"/>
                </a:solidFill>
                <a:latin typeface="Montserrat"/>
              </a:rPr>
              <a:t>pop</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70707"/>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8622696">
            <a:off x="15865852" y="7243587"/>
            <a:ext cx="3630280" cy="3643945"/>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839850">
            <a:off x="17359080" y="-752219"/>
            <a:ext cx="2979931" cy="2711737"/>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9751510">
            <a:off x="5825683" y="-997581"/>
            <a:ext cx="2979931" cy="2711737"/>
          </a:xfrm>
          <a:prstGeom prst="rect">
            <a:avLst/>
          </a:prstGeom>
        </p:spPr>
      </p:pic>
      <p:pic>
        <p:nvPicPr>
          <p:cNvPr name="Picture 5" id="5"/>
          <p:cNvPicPr>
            <a:picLocks noChangeAspect="true"/>
          </p:cNvPicPr>
          <p:nvPr/>
        </p:nvPicPr>
        <p:blipFill>
          <a:blip r:embed="rId4"/>
          <a:srcRect l="0" t="0" r="0" b="0"/>
          <a:stretch>
            <a:fillRect/>
          </a:stretch>
        </p:blipFill>
        <p:spPr>
          <a:xfrm flipH="false" flipV="false" rot="5883106">
            <a:off x="-538989" y="3335480"/>
            <a:ext cx="1418927" cy="1598791"/>
          </a:xfrm>
          <a:prstGeom prst="rect">
            <a:avLst/>
          </a:prstGeom>
        </p:spPr>
      </p:pic>
      <p:grpSp>
        <p:nvGrpSpPr>
          <p:cNvPr name="Group 6" id="6"/>
          <p:cNvGrpSpPr/>
          <p:nvPr/>
        </p:nvGrpSpPr>
        <p:grpSpPr>
          <a:xfrm rot="0">
            <a:off x="170474" y="1047686"/>
            <a:ext cx="8399014" cy="4273642"/>
            <a:chOff x="0" y="0"/>
            <a:chExt cx="11198685" cy="5698190"/>
          </a:xfrm>
        </p:grpSpPr>
        <p:sp>
          <p:nvSpPr>
            <p:cNvPr name="TextBox 7" id="7"/>
            <p:cNvSpPr txBox="true"/>
            <p:nvPr/>
          </p:nvSpPr>
          <p:spPr>
            <a:xfrm rot="0">
              <a:off x="0" y="142875"/>
              <a:ext cx="11198685" cy="4067819"/>
            </a:xfrm>
            <a:prstGeom prst="rect">
              <a:avLst/>
            </a:prstGeom>
          </p:spPr>
          <p:txBody>
            <a:bodyPr anchor="t" rtlCol="false" tIns="0" lIns="0" bIns="0" rIns="0">
              <a:spAutoFit/>
            </a:bodyPr>
            <a:lstStyle/>
            <a:p>
              <a:pPr>
                <a:lnSpc>
                  <a:spcPts val="7568"/>
                </a:lnSpc>
              </a:pPr>
              <a:r>
                <a:rPr lang="en-US" sz="7568">
                  <a:solidFill>
                    <a:srgbClr val="FFFFFF"/>
                  </a:solidFill>
                  <a:latin typeface="Montserrat Bold"/>
                </a:rPr>
                <a:t>Karakteristik        </a:t>
              </a:r>
              <a:r>
                <a:rPr lang="en-US" sz="7568">
                  <a:solidFill>
                    <a:srgbClr val="64E688"/>
                  </a:solidFill>
                  <a:latin typeface="Montserrat Bold"/>
                </a:rPr>
                <a:t> Stack</a:t>
              </a:r>
            </a:p>
            <a:p>
              <a:pPr>
                <a:lnSpc>
                  <a:spcPts val="9082"/>
                </a:lnSpc>
              </a:pPr>
            </a:p>
          </p:txBody>
        </p:sp>
        <p:sp>
          <p:nvSpPr>
            <p:cNvPr name="TextBox 8" id="8"/>
            <p:cNvSpPr txBox="true"/>
            <p:nvPr/>
          </p:nvSpPr>
          <p:spPr>
            <a:xfrm rot="0">
              <a:off x="0" y="4987742"/>
              <a:ext cx="11198685" cy="710448"/>
            </a:xfrm>
            <a:prstGeom prst="rect">
              <a:avLst/>
            </a:prstGeom>
          </p:spPr>
          <p:txBody>
            <a:bodyPr anchor="t" rtlCol="false" tIns="0" lIns="0" bIns="0" rIns="0">
              <a:spAutoFit/>
            </a:bodyPr>
            <a:lstStyle/>
            <a:p>
              <a:pPr>
                <a:lnSpc>
                  <a:spcPts val="4541"/>
                </a:lnSpc>
              </a:pPr>
            </a:p>
          </p:txBody>
        </p:sp>
      </p:grpSp>
      <p:sp>
        <p:nvSpPr>
          <p:cNvPr name="TextBox 9" id="9"/>
          <p:cNvSpPr txBox="true"/>
          <p:nvPr/>
        </p:nvSpPr>
        <p:spPr>
          <a:xfrm rot="0">
            <a:off x="7559078" y="659635"/>
            <a:ext cx="351473"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a:rPr>
              <a:t>1</a:t>
            </a:r>
          </a:p>
        </p:txBody>
      </p:sp>
      <p:sp>
        <p:nvSpPr>
          <p:cNvPr name="TextBox 10" id="10"/>
          <p:cNvSpPr txBox="true"/>
          <p:nvPr/>
        </p:nvSpPr>
        <p:spPr>
          <a:xfrm rot="0">
            <a:off x="7553601" y="2244707"/>
            <a:ext cx="362426"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a:rPr>
              <a:t>2</a:t>
            </a:r>
          </a:p>
        </p:txBody>
      </p:sp>
      <p:sp>
        <p:nvSpPr>
          <p:cNvPr name="TextBox 11" id="11"/>
          <p:cNvSpPr txBox="true"/>
          <p:nvPr/>
        </p:nvSpPr>
        <p:spPr>
          <a:xfrm rot="0">
            <a:off x="7543243" y="3827127"/>
            <a:ext cx="383143"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a:rPr>
              <a:t>3</a:t>
            </a:r>
          </a:p>
        </p:txBody>
      </p:sp>
      <p:sp>
        <p:nvSpPr>
          <p:cNvPr name="TextBox 12" id="12"/>
          <p:cNvSpPr txBox="true"/>
          <p:nvPr/>
        </p:nvSpPr>
        <p:spPr>
          <a:xfrm rot="0">
            <a:off x="7535028" y="5409547"/>
            <a:ext cx="399574"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a:rPr>
              <a:t>4</a:t>
            </a:r>
          </a:p>
        </p:txBody>
      </p:sp>
      <p:sp>
        <p:nvSpPr>
          <p:cNvPr name="TextBox 13" id="13"/>
          <p:cNvSpPr txBox="true"/>
          <p:nvPr/>
        </p:nvSpPr>
        <p:spPr>
          <a:xfrm rot="0">
            <a:off x="7539731" y="6991967"/>
            <a:ext cx="390168"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a:rPr>
              <a:t>5</a:t>
            </a:r>
          </a:p>
        </p:txBody>
      </p:sp>
      <p:sp>
        <p:nvSpPr>
          <p:cNvPr name="TextBox 14" id="14"/>
          <p:cNvSpPr txBox="true"/>
          <p:nvPr/>
        </p:nvSpPr>
        <p:spPr>
          <a:xfrm rot="0">
            <a:off x="7522466" y="8574387"/>
            <a:ext cx="424696" cy="887095"/>
          </a:xfrm>
          <a:prstGeom prst="rect">
            <a:avLst/>
          </a:prstGeom>
        </p:spPr>
        <p:txBody>
          <a:bodyPr anchor="t" rtlCol="false" tIns="0" lIns="0" bIns="0" rIns="0">
            <a:spAutoFit/>
          </a:bodyPr>
          <a:lstStyle/>
          <a:p>
            <a:pPr algn="ctr">
              <a:lnSpc>
                <a:spcPts val="7279"/>
              </a:lnSpc>
            </a:pPr>
            <a:r>
              <a:rPr lang="en-US" sz="5199">
                <a:solidFill>
                  <a:srgbClr val="FFFFFF"/>
                </a:solidFill>
                <a:latin typeface="Canva Sans"/>
              </a:rPr>
              <a:t>6</a:t>
            </a:r>
          </a:p>
        </p:txBody>
      </p:sp>
      <p:sp>
        <p:nvSpPr>
          <p:cNvPr name="TextBox 15" id="15"/>
          <p:cNvSpPr txBox="true"/>
          <p:nvPr/>
        </p:nvSpPr>
        <p:spPr>
          <a:xfrm rot="0">
            <a:off x="8477000" y="990600"/>
            <a:ext cx="9168501" cy="128905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Stack </a:t>
            </a:r>
            <a:r>
              <a:rPr lang="en-US" sz="2499">
                <a:solidFill>
                  <a:srgbClr val="FFFFFF"/>
                </a:solidFill>
                <a:latin typeface="Poppins Light"/>
              </a:rPr>
              <a:t>digunakan pada banyak algoritma yang berbeda seperti Tower of Hanoi, Tree traversal, rekursi dll.</a:t>
            </a:r>
          </a:p>
          <a:p>
            <a:pPr algn="ctr">
              <a:lnSpc>
                <a:spcPts val="3499"/>
              </a:lnSpc>
            </a:pPr>
          </a:p>
        </p:txBody>
      </p:sp>
      <p:sp>
        <p:nvSpPr>
          <p:cNvPr name="TextBox 16" id="16"/>
          <p:cNvSpPr txBox="true"/>
          <p:nvPr/>
        </p:nvSpPr>
        <p:spPr>
          <a:xfrm rot="0">
            <a:off x="8535978" y="2301857"/>
            <a:ext cx="9168501" cy="172720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Stack </a:t>
            </a:r>
            <a:r>
              <a:rPr lang="en-US" sz="2499">
                <a:solidFill>
                  <a:srgbClr val="FFFFFF"/>
                </a:solidFill>
                <a:latin typeface="Poppins Light"/>
              </a:rPr>
              <a:t>diimplementasikan dengan </a:t>
            </a:r>
            <a:r>
              <a:rPr lang="en-US" sz="2499">
                <a:solidFill>
                  <a:srgbClr val="FFFFFF"/>
                </a:solidFill>
                <a:latin typeface="Poppins Light"/>
              </a:rPr>
              <a:t>struktur data array</a:t>
            </a:r>
            <a:r>
              <a:rPr lang="en-US" sz="2499">
                <a:solidFill>
                  <a:srgbClr val="FFFFFF"/>
                </a:solidFill>
                <a:latin typeface="Poppins Light"/>
              </a:rPr>
              <a:t> atau </a:t>
            </a:r>
            <a:r>
              <a:rPr lang="en-US" sz="2499">
                <a:solidFill>
                  <a:srgbClr val="FFFFFF"/>
                </a:solidFill>
                <a:latin typeface="Poppins Light"/>
              </a:rPr>
              <a:t>linked list</a:t>
            </a:r>
            <a:r>
              <a:rPr lang="en-US" sz="2499">
                <a:solidFill>
                  <a:srgbClr val="FFFFFF"/>
                </a:solidFill>
                <a:latin typeface="Poppins Light"/>
              </a:rPr>
              <a:t>.</a:t>
            </a:r>
          </a:p>
          <a:p>
            <a:pPr>
              <a:lnSpc>
                <a:spcPts val="3499"/>
              </a:lnSpc>
            </a:pPr>
          </a:p>
          <a:p>
            <a:pPr algn="ctr">
              <a:lnSpc>
                <a:spcPts val="3499"/>
              </a:lnSpc>
            </a:pPr>
          </a:p>
        </p:txBody>
      </p:sp>
      <p:sp>
        <p:nvSpPr>
          <p:cNvPr name="TextBox 17" id="17"/>
          <p:cNvSpPr txBox="true"/>
          <p:nvPr/>
        </p:nvSpPr>
        <p:spPr>
          <a:xfrm rot="0">
            <a:off x="8535978" y="3735370"/>
            <a:ext cx="9168501" cy="216535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Mengikuti prinsip operasi Last In First Out, yaitu elemen yang dimasukkan pertama akan muncul terakhir dan sebaliknya.</a:t>
            </a:r>
          </a:p>
          <a:p>
            <a:pPr>
              <a:lnSpc>
                <a:spcPts val="3499"/>
              </a:lnSpc>
            </a:pPr>
          </a:p>
          <a:p>
            <a:pPr algn="ctr">
              <a:lnSpc>
                <a:spcPts val="3499"/>
              </a:lnSpc>
            </a:pPr>
          </a:p>
        </p:txBody>
      </p:sp>
      <p:sp>
        <p:nvSpPr>
          <p:cNvPr name="TextBox 18" id="18"/>
          <p:cNvSpPr txBox="true"/>
          <p:nvPr/>
        </p:nvSpPr>
        <p:spPr>
          <a:xfrm rot="0">
            <a:off x="8535978" y="5551151"/>
            <a:ext cx="9168501" cy="172720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Penyisipan </a:t>
            </a:r>
            <a:r>
              <a:rPr lang="en-US" sz="2499">
                <a:solidFill>
                  <a:srgbClr val="FFFFFF"/>
                </a:solidFill>
                <a:latin typeface="Poppins Light"/>
              </a:rPr>
              <a:t>dan penghapusan terjadi di satu ujung yaitu dari atas tumpukan.</a:t>
            </a:r>
          </a:p>
          <a:p>
            <a:pPr>
              <a:lnSpc>
                <a:spcPts val="3499"/>
              </a:lnSpc>
            </a:pPr>
          </a:p>
          <a:p>
            <a:pPr algn="ctr">
              <a:lnSpc>
                <a:spcPts val="3499"/>
              </a:lnSpc>
            </a:pPr>
          </a:p>
        </p:txBody>
      </p:sp>
      <p:sp>
        <p:nvSpPr>
          <p:cNvPr name="TextBox 19" id="19"/>
          <p:cNvSpPr txBox="true"/>
          <p:nvPr/>
        </p:nvSpPr>
        <p:spPr>
          <a:xfrm rot="0">
            <a:off x="8512491" y="6874217"/>
            <a:ext cx="9168501" cy="216535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Apabila r</a:t>
            </a:r>
            <a:r>
              <a:rPr lang="en-US" sz="2499">
                <a:solidFill>
                  <a:srgbClr val="FFFFFF"/>
                </a:solidFill>
                <a:latin typeface="Poppins Light"/>
              </a:rPr>
              <a:t>uang memori yang dialokasikan untuk struktur data stack sudah penuh namun masih dilakukan operasi penyisipan elemen maka akan terjadi stack overflow.</a:t>
            </a:r>
          </a:p>
          <a:p>
            <a:pPr>
              <a:lnSpc>
                <a:spcPts val="3499"/>
              </a:lnSpc>
            </a:pPr>
          </a:p>
          <a:p>
            <a:pPr algn="ctr">
              <a:lnSpc>
                <a:spcPts val="3499"/>
              </a:lnSpc>
            </a:pPr>
          </a:p>
        </p:txBody>
      </p:sp>
      <p:sp>
        <p:nvSpPr>
          <p:cNvPr name="TextBox 20" id="20"/>
          <p:cNvSpPr txBox="true"/>
          <p:nvPr/>
        </p:nvSpPr>
        <p:spPr>
          <a:xfrm rot="0">
            <a:off x="8500486" y="8453703"/>
            <a:ext cx="9168501" cy="216535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Apabila str</a:t>
            </a:r>
            <a:r>
              <a:rPr lang="en-US" sz="2499">
                <a:solidFill>
                  <a:srgbClr val="FFFFFF"/>
                </a:solidFill>
                <a:latin typeface="Poppins Light"/>
              </a:rPr>
              <a:t>uktur data tidak memiliki elemen data atau kosong, namun tetap dilakukan operasi penghapusan maka akan terjadi stack underflow.</a:t>
            </a:r>
          </a:p>
          <a:p>
            <a:pPr>
              <a:lnSpc>
                <a:spcPts val="3499"/>
              </a:lnSpc>
            </a:pPr>
          </a:p>
          <a:p>
            <a:pPr algn="ctr">
              <a:lnSpc>
                <a:spcPts val="3499"/>
              </a:lnSpc>
            </a:pPr>
          </a:p>
        </p:txBody>
      </p:sp>
      <p:pic>
        <p:nvPicPr>
          <p:cNvPr name="Picture 21" id="21"/>
          <p:cNvPicPr>
            <a:picLocks noChangeAspect="true"/>
          </p:cNvPicPr>
          <p:nvPr/>
        </p:nvPicPr>
        <p:blipFill>
          <a:blip r:embed="rId5"/>
          <a:srcRect l="0" t="0" r="0" b="0"/>
          <a:stretch>
            <a:fillRect/>
          </a:stretch>
        </p:blipFill>
        <p:spPr>
          <a:xfrm flipH="false" flipV="false" rot="9815309">
            <a:off x="-1807222" y="3924957"/>
            <a:ext cx="6228501" cy="6844507"/>
          </a:xfrm>
          <a:prstGeom prst="rect">
            <a:avLst/>
          </a:prstGeom>
        </p:spPr>
      </p:pic>
      <p:sp>
        <p:nvSpPr>
          <p:cNvPr name="AutoShape 22" id="22"/>
          <p:cNvSpPr/>
          <p:nvPr/>
        </p:nvSpPr>
        <p:spPr>
          <a:xfrm rot="5400000">
            <a:off x="2640348" y="5385878"/>
            <a:ext cx="8752457"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318819" y="318033"/>
            <a:ext cx="17324475" cy="3337932"/>
          </a:xfrm>
          <a:prstGeom prst="rect">
            <a:avLst/>
          </a:prstGeom>
        </p:spPr>
        <p:txBody>
          <a:bodyPr anchor="t" rtlCol="false" tIns="0" lIns="0" bIns="0" rIns="0">
            <a:spAutoFit/>
          </a:bodyPr>
          <a:lstStyle/>
          <a:p>
            <a:pPr>
              <a:lnSpc>
                <a:spcPts val="8999"/>
              </a:lnSpc>
            </a:pPr>
            <a:r>
              <a:rPr lang="en-US" sz="7499">
                <a:solidFill>
                  <a:srgbClr val="FFFFFF"/>
                </a:solidFill>
                <a:latin typeface="Montserrat Bold"/>
              </a:rPr>
              <a:t>Operasi-operasi Dasar pada Stack</a:t>
            </a:r>
          </a:p>
          <a:p>
            <a:pPr>
              <a:lnSpc>
                <a:spcPts val="8400"/>
              </a:lnSpc>
            </a:pPr>
          </a:p>
          <a:p>
            <a:pPr>
              <a:lnSpc>
                <a:spcPts val="9000"/>
              </a:lnSpc>
            </a:pPr>
          </a:p>
        </p:txBody>
      </p:sp>
      <p:sp>
        <p:nvSpPr>
          <p:cNvPr name="TextBox 3" id="3"/>
          <p:cNvSpPr txBox="true"/>
          <p:nvPr/>
        </p:nvSpPr>
        <p:spPr>
          <a:xfrm rot="0">
            <a:off x="95408" y="1637246"/>
            <a:ext cx="17771299" cy="1764696"/>
          </a:xfrm>
          <a:prstGeom prst="rect">
            <a:avLst/>
          </a:prstGeom>
        </p:spPr>
        <p:txBody>
          <a:bodyPr anchor="t" rtlCol="false" tIns="0" lIns="0" bIns="0" rIns="0">
            <a:spAutoFit/>
          </a:bodyPr>
          <a:lstStyle/>
          <a:p>
            <a:pPr algn="ctr">
              <a:lnSpc>
                <a:spcPts val="3779"/>
              </a:lnSpc>
            </a:pPr>
            <a:r>
              <a:rPr lang="en-US" sz="2699">
                <a:solidFill>
                  <a:srgbClr val="FFFFFF"/>
                </a:solidFill>
                <a:latin typeface="Montserrat"/>
              </a:rPr>
              <a:t>Dalam stack ada dua operasi dasar yang digunakan yaitu Push dan Pop. Menambahkan elemen pada struktur data stack disebut dengan push. Sedangkan menghapus atau menghilangkan elemen data dari stack disebut pop.</a:t>
            </a:r>
          </a:p>
          <a:p>
            <a:pPr algn="ctr">
              <a:lnSpc>
                <a:spcPts val="2800"/>
              </a:lnSpc>
            </a:pPr>
          </a:p>
        </p:txBody>
      </p:sp>
      <p:sp>
        <p:nvSpPr>
          <p:cNvPr name="TextBox 4" id="4"/>
          <p:cNvSpPr txBox="true"/>
          <p:nvPr/>
        </p:nvSpPr>
        <p:spPr>
          <a:xfrm rot="0">
            <a:off x="-225054" y="3816145"/>
            <a:ext cx="3461426" cy="642665"/>
          </a:xfrm>
          <a:prstGeom prst="rect">
            <a:avLst/>
          </a:prstGeom>
        </p:spPr>
        <p:txBody>
          <a:bodyPr anchor="t" rtlCol="false" tIns="0" lIns="0" bIns="0" rIns="0">
            <a:spAutoFit/>
          </a:bodyPr>
          <a:lstStyle/>
          <a:p>
            <a:pPr algn="ctr">
              <a:lnSpc>
                <a:spcPts val="5203"/>
              </a:lnSpc>
            </a:pPr>
            <a:r>
              <a:rPr lang="en-US" sz="3716">
                <a:solidFill>
                  <a:srgbClr val="FFFFFF"/>
                </a:solidFill>
                <a:latin typeface="Canva Sans"/>
              </a:rPr>
              <a:t> Push     :  </a:t>
            </a:r>
          </a:p>
        </p:txBody>
      </p:sp>
      <p:sp>
        <p:nvSpPr>
          <p:cNvPr name="TextBox 5" id="5"/>
          <p:cNvSpPr txBox="true"/>
          <p:nvPr/>
        </p:nvSpPr>
        <p:spPr>
          <a:xfrm rot="0">
            <a:off x="0" y="5530714"/>
            <a:ext cx="2736854" cy="642665"/>
          </a:xfrm>
          <a:prstGeom prst="rect">
            <a:avLst/>
          </a:prstGeom>
        </p:spPr>
        <p:txBody>
          <a:bodyPr anchor="t" rtlCol="false" tIns="0" lIns="0" bIns="0" rIns="0">
            <a:spAutoFit/>
          </a:bodyPr>
          <a:lstStyle/>
          <a:p>
            <a:pPr algn="ctr">
              <a:lnSpc>
                <a:spcPts val="5203"/>
              </a:lnSpc>
            </a:pPr>
            <a:r>
              <a:rPr lang="en-US" sz="3716">
                <a:solidFill>
                  <a:srgbClr val="FFFFFF"/>
                </a:solidFill>
                <a:latin typeface="Canva Sans"/>
              </a:rPr>
              <a:t> Pop       :</a:t>
            </a:r>
          </a:p>
        </p:txBody>
      </p:sp>
      <p:sp>
        <p:nvSpPr>
          <p:cNvPr name="TextBox 6" id="6"/>
          <p:cNvSpPr txBox="true"/>
          <p:nvPr/>
        </p:nvSpPr>
        <p:spPr>
          <a:xfrm rot="0">
            <a:off x="2736854" y="3835195"/>
            <a:ext cx="13194794" cy="1064199"/>
          </a:xfrm>
          <a:prstGeom prst="rect">
            <a:avLst/>
          </a:prstGeom>
        </p:spPr>
        <p:txBody>
          <a:bodyPr anchor="t" rtlCol="false" tIns="0" lIns="0" bIns="0" rIns="0">
            <a:spAutoFit/>
          </a:bodyPr>
          <a:lstStyle/>
          <a:p>
            <a:pPr algn="ctr">
              <a:lnSpc>
                <a:spcPts val="4336"/>
              </a:lnSpc>
              <a:spcBef>
                <a:spcPct val="0"/>
              </a:spcBef>
            </a:pPr>
            <a:r>
              <a:rPr lang="en-US" sz="3097">
                <a:solidFill>
                  <a:srgbClr val="FFFFFF"/>
                </a:solidFill>
                <a:latin typeface="Canva Sans"/>
              </a:rPr>
              <a:t>Operasi push merupakan proses operasi Ketika kita ingin memasukkan</a:t>
            </a:r>
          </a:p>
          <a:p>
            <a:pPr algn="just">
              <a:lnSpc>
                <a:spcPts val="4336"/>
              </a:lnSpc>
              <a:spcBef>
                <a:spcPct val="0"/>
              </a:spcBef>
            </a:pPr>
            <a:r>
              <a:rPr lang="en-US" sz="3097">
                <a:solidFill>
                  <a:srgbClr val="FFFFFF"/>
                </a:solidFill>
                <a:latin typeface="Canva Sans"/>
              </a:rPr>
              <a:t>sebuah elemen atau item ke dalam stack.</a:t>
            </a:r>
          </a:p>
        </p:txBody>
      </p:sp>
      <p:sp>
        <p:nvSpPr>
          <p:cNvPr name="TextBox 7" id="7"/>
          <p:cNvSpPr txBox="true"/>
          <p:nvPr/>
        </p:nvSpPr>
        <p:spPr>
          <a:xfrm rot="0">
            <a:off x="2736854" y="5341274"/>
            <a:ext cx="13194794" cy="1607061"/>
          </a:xfrm>
          <a:prstGeom prst="rect">
            <a:avLst/>
          </a:prstGeom>
        </p:spPr>
        <p:txBody>
          <a:bodyPr anchor="t" rtlCol="false" tIns="0" lIns="0" bIns="0" rIns="0">
            <a:spAutoFit/>
          </a:bodyPr>
          <a:lstStyle/>
          <a:p>
            <a:pPr>
              <a:lnSpc>
                <a:spcPts val="4336"/>
              </a:lnSpc>
            </a:pPr>
            <a:r>
              <a:rPr lang="en-US" sz="3097">
                <a:solidFill>
                  <a:srgbClr val="FFFFFF"/>
                </a:solidFill>
                <a:latin typeface="Canva Sans"/>
              </a:rPr>
              <a:t>operasi pop dilakukan untuk menghapus sebuah</a:t>
            </a:r>
          </a:p>
          <a:p>
            <a:pPr>
              <a:lnSpc>
                <a:spcPts val="4336"/>
              </a:lnSpc>
            </a:pPr>
            <a:r>
              <a:rPr lang="en-US" sz="3097">
                <a:solidFill>
                  <a:srgbClr val="FFFFFF"/>
                </a:solidFill>
                <a:latin typeface="Canva Sans"/>
              </a:rPr>
              <a:t>elemen atau item dalam stack.</a:t>
            </a:r>
          </a:p>
          <a:p>
            <a:pPr>
              <a:lnSpc>
                <a:spcPts val="4336"/>
              </a:lnSpc>
              <a:spcBef>
                <a:spcPct val="0"/>
              </a:spcBef>
            </a:pPr>
          </a:p>
        </p:txBody>
      </p:sp>
      <p:sp>
        <p:nvSpPr>
          <p:cNvPr name="TextBox 8" id="8"/>
          <p:cNvSpPr txBox="true"/>
          <p:nvPr/>
        </p:nvSpPr>
        <p:spPr>
          <a:xfrm rot="0">
            <a:off x="65743" y="7049572"/>
            <a:ext cx="2251661" cy="642665"/>
          </a:xfrm>
          <a:prstGeom prst="rect">
            <a:avLst/>
          </a:prstGeom>
        </p:spPr>
        <p:txBody>
          <a:bodyPr anchor="t" rtlCol="false" tIns="0" lIns="0" bIns="0" rIns="0">
            <a:spAutoFit/>
          </a:bodyPr>
          <a:lstStyle/>
          <a:p>
            <a:pPr algn="ctr">
              <a:lnSpc>
                <a:spcPts val="5203"/>
              </a:lnSpc>
            </a:pPr>
            <a:r>
              <a:rPr lang="en-US" sz="3716">
                <a:solidFill>
                  <a:srgbClr val="FFFFFF"/>
                </a:solidFill>
                <a:latin typeface="Canva Sans"/>
              </a:rPr>
              <a:t>    Peek     :</a:t>
            </a:r>
          </a:p>
        </p:txBody>
      </p:sp>
      <p:sp>
        <p:nvSpPr>
          <p:cNvPr name="TextBox 9" id="9"/>
          <p:cNvSpPr txBox="true"/>
          <p:nvPr/>
        </p:nvSpPr>
        <p:spPr>
          <a:xfrm rot="0">
            <a:off x="2736854" y="6763346"/>
            <a:ext cx="15169809" cy="2149923"/>
          </a:xfrm>
          <a:prstGeom prst="rect">
            <a:avLst/>
          </a:prstGeom>
        </p:spPr>
        <p:txBody>
          <a:bodyPr anchor="t" rtlCol="false" tIns="0" lIns="0" bIns="0" rIns="0">
            <a:spAutoFit/>
          </a:bodyPr>
          <a:lstStyle/>
          <a:p>
            <a:pPr>
              <a:lnSpc>
                <a:spcPts val="4336"/>
              </a:lnSpc>
            </a:pPr>
            <a:r>
              <a:rPr lang="en-US" sz="3097">
                <a:solidFill>
                  <a:srgbClr val="FFFFFF"/>
                </a:solidFill>
                <a:latin typeface="Canva Sans"/>
              </a:rPr>
              <a:t>operasi peek dilakukan untuk memungkinkan pengguna dapat melihat </a:t>
            </a:r>
          </a:p>
          <a:p>
            <a:pPr>
              <a:lnSpc>
                <a:spcPts val="4336"/>
              </a:lnSpc>
            </a:pPr>
            <a:r>
              <a:rPr lang="en-US" sz="3097">
                <a:solidFill>
                  <a:srgbClr val="FFFFFF"/>
                </a:solidFill>
                <a:latin typeface="Canva Sans"/>
              </a:rPr>
              <a:t>elemen diatas stack dengan catatan tidak ada modifikasi </a:t>
            </a:r>
          </a:p>
          <a:p>
            <a:pPr>
              <a:lnSpc>
                <a:spcPts val="4336"/>
              </a:lnSpc>
            </a:pPr>
            <a:r>
              <a:rPr lang="en-US" sz="3097">
                <a:solidFill>
                  <a:srgbClr val="FFFFFF"/>
                </a:solidFill>
                <a:latin typeface="Canva Sans"/>
              </a:rPr>
              <a:t>apapun dalam operasi ini.</a:t>
            </a:r>
          </a:p>
          <a:p>
            <a:pPr>
              <a:lnSpc>
                <a:spcPts val="4336"/>
              </a:lnSpc>
              <a:spcBef>
                <a:spcPct val="0"/>
              </a:spcBef>
            </a:pPr>
          </a:p>
        </p:txBody>
      </p:sp>
      <p:sp>
        <p:nvSpPr>
          <p:cNvPr name="TextBox 10" id="10"/>
          <p:cNvSpPr txBox="true"/>
          <p:nvPr/>
        </p:nvSpPr>
        <p:spPr>
          <a:xfrm rot="0">
            <a:off x="528669" y="8773826"/>
            <a:ext cx="1986728" cy="895751"/>
          </a:xfrm>
          <a:prstGeom prst="rect">
            <a:avLst/>
          </a:prstGeom>
        </p:spPr>
        <p:txBody>
          <a:bodyPr anchor="t" rtlCol="false" tIns="0" lIns="0" bIns="0" rIns="0">
            <a:spAutoFit/>
          </a:bodyPr>
          <a:lstStyle/>
          <a:p>
            <a:pPr>
              <a:lnSpc>
                <a:spcPts val="3393"/>
              </a:lnSpc>
            </a:pPr>
            <a:r>
              <a:rPr lang="en-US" sz="2925">
                <a:solidFill>
                  <a:srgbClr val="FFFFFF"/>
                </a:solidFill>
                <a:latin typeface="Canva Sans"/>
              </a:rPr>
              <a:t>Int isFull  :  </a:t>
            </a:r>
          </a:p>
          <a:p>
            <a:pPr algn="ctr">
              <a:lnSpc>
                <a:spcPts val="4095"/>
              </a:lnSpc>
            </a:pPr>
          </a:p>
        </p:txBody>
      </p:sp>
      <p:sp>
        <p:nvSpPr>
          <p:cNvPr name="TextBox 11" id="11"/>
          <p:cNvSpPr txBox="true"/>
          <p:nvPr/>
        </p:nvSpPr>
        <p:spPr>
          <a:xfrm rot="0">
            <a:off x="2736854" y="8697626"/>
            <a:ext cx="14522446" cy="1064199"/>
          </a:xfrm>
          <a:prstGeom prst="rect">
            <a:avLst/>
          </a:prstGeom>
        </p:spPr>
        <p:txBody>
          <a:bodyPr anchor="t" rtlCol="false" tIns="0" lIns="0" bIns="0" rIns="0">
            <a:spAutoFit/>
          </a:bodyPr>
          <a:lstStyle/>
          <a:p>
            <a:pPr>
              <a:lnSpc>
                <a:spcPts val="4336"/>
              </a:lnSpc>
            </a:pPr>
            <a:r>
              <a:rPr lang="en-US" sz="3097">
                <a:solidFill>
                  <a:srgbClr val="FFFFFF"/>
                </a:solidFill>
                <a:latin typeface="Canva Sans"/>
              </a:rPr>
              <a:t>operasi ini dilakukan untuk mengetahui apakah stack sudah penuh atau tidak.</a:t>
            </a:r>
          </a:p>
          <a:p>
            <a:pPr>
              <a:lnSpc>
                <a:spcPts val="4336"/>
              </a:lnSpc>
              <a:spcBef>
                <a:spcPct val="0"/>
              </a:spcBef>
            </a:pPr>
          </a:p>
        </p:txBody>
      </p:sp>
    </p:spTree>
  </p:cSld>
  <p:clrMapOvr>
    <a:masterClrMapping/>
  </p:clrMapOvr>
</p:sld>
</file>

<file path=ppt/slides/slide6.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sp>
        <p:nvSpPr>
          <p:cNvPr name="TextBox 2" id="2"/>
          <p:cNvSpPr txBox="true"/>
          <p:nvPr/>
        </p:nvSpPr>
        <p:spPr>
          <a:xfrm rot="0">
            <a:off x="346956" y="1460254"/>
            <a:ext cx="2186341" cy="2221769"/>
          </a:xfrm>
          <a:prstGeom prst="rect">
            <a:avLst/>
          </a:prstGeom>
        </p:spPr>
        <p:txBody>
          <a:bodyPr anchor="t" rtlCol="false" tIns="0" lIns="0" bIns="0" rIns="0">
            <a:spAutoFit/>
          </a:bodyPr>
          <a:lstStyle/>
          <a:p>
            <a:pPr algn="ctr">
              <a:lnSpc>
                <a:spcPts val="3828"/>
              </a:lnSpc>
            </a:pPr>
            <a:r>
              <a:rPr lang="en-US" sz="3716">
                <a:solidFill>
                  <a:srgbClr val="FFFFFF"/>
                </a:solidFill>
                <a:latin typeface="Canva Sans"/>
              </a:rPr>
              <a:t>Int isEmpty</a:t>
            </a:r>
          </a:p>
          <a:p>
            <a:pPr algn="ctr">
              <a:lnSpc>
                <a:spcPts val="5203"/>
              </a:lnSpc>
            </a:pPr>
          </a:p>
          <a:p>
            <a:pPr algn="ctr">
              <a:lnSpc>
                <a:spcPts val="5203"/>
              </a:lnSpc>
            </a:pPr>
          </a:p>
        </p:txBody>
      </p:sp>
      <p:sp>
        <p:nvSpPr>
          <p:cNvPr name="TextBox 3" id="3"/>
          <p:cNvSpPr txBox="true"/>
          <p:nvPr/>
        </p:nvSpPr>
        <p:spPr>
          <a:xfrm rot="0">
            <a:off x="614475" y="3173884"/>
            <a:ext cx="1651304" cy="1303540"/>
          </a:xfrm>
          <a:prstGeom prst="rect">
            <a:avLst/>
          </a:prstGeom>
        </p:spPr>
        <p:txBody>
          <a:bodyPr anchor="t" rtlCol="false" tIns="0" lIns="0" bIns="0" rIns="0">
            <a:spAutoFit/>
          </a:bodyPr>
          <a:lstStyle/>
          <a:p>
            <a:pPr algn="ctr">
              <a:lnSpc>
                <a:spcPts val="5203"/>
              </a:lnSpc>
            </a:pPr>
            <a:r>
              <a:rPr lang="en-US" sz="3716">
                <a:solidFill>
                  <a:srgbClr val="FFFFFF"/>
                </a:solidFill>
                <a:latin typeface="Canva Sans"/>
              </a:rPr>
              <a:t>Int Size</a:t>
            </a:r>
          </a:p>
          <a:p>
            <a:pPr algn="ctr">
              <a:lnSpc>
                <a:spcPts val="5203"/>
              </a:lnSpc>
            </a:pPr>
          </a:p>
        </p:txBody>
      </p:sp>
      <p:sp>
        <p:nvSpPr>
          <p:cNvPr name="TextBox 4" id="4"/>
          <p:cNvSpPr txBox="true"/>
          <p:nvPr/>
        </p:nvSpPr>
        <p:spPr>
          <a:xfrm rot="0">
            <a:off x="2871660" y="2984444"/>
            <a:ext cx="13194794" cy="1607061"/>
          </a:xfrm>
          <a:prstGeom prst="rect">
            <a:avLst/>
          </a:prstGeom>
        </p:spPr>
        <p:txBody>
          <a:bodyPr anchor="t" rtlCol="false" tIns="0" lIns="0" bIns="0" rIns="0">
            <a:spAutoFit/>
          </a:bodyPr>
          <a:lstStyle/>
          <a:p>
            <a:pPr>
              <a:lnSpc>
                <a:spcPts val="4336"/>
              </a:lnSpc>
            </a:pPr>
            <a:r>
              <a:rPr lang="en-US" sz="3097">
                <a:solidFill>
                  <a:srgbClr val="FFFFFF"/>
                </a:solidFill>
                <a:latin typeface="Canva Sans"/>
              </a:rPr>
              <a:t>operasi pop dilakukan untuk menghapus sebuah</a:t>
            </a:r>
          </a:p>
          <a:p>
            <a:pPr>
              <a:lnSpc>
                <a:spcPts val="4336"/>
              </a:lnSpc>
            </a:pPr>
            <a:r>
              <a:rPr lang="en-US" sz="3097">
                <a:solidFill>
                  <a:srgbClr val="FFFFFF"/>
                </a:solidFill>
                <a:latin typeface="Canva Sans"/>
              </a:rPr>
              <a:t>elemen atau item dalam stack.</a:t>
            </a:r>
          </a:p>
          <a:p>
            <a:pPr>
              <a:lnSpc>
                <a:spcPts val="4336"/>
              </a:lnSpc>
              <a:spcBef>
                <a:spcPct val="0"/>
              </a:spcBef>
            </a:pPr>
          </a:p>
        </p:txBody>
      </p:sp>
      <p:sp>
        <p:nvSpPr>
          <p:cNvPr name="TextBox 5" id="5"/>
          <p:cNvSpPr txBox="true"/>
          <p:nvPr/>
        </p:nvSpPr>
        <p:spPr>
          <a:xfrm rot="0">
            <a:off x="665054" y="4952056"/>
            <a:ext cx="1614277" cy="1303540"/>
          </a:xfrm>
          <a:prstGeom prst="rect">
            <a:avLst/>
          </a:prstGeom>
        </p:spPr>
        <p:txBody>
          <a:bodyPr anchor="t" rtlCol="false" tIns="0" lIns="0" bIns="0" rIns="0">
            <a:spAutoFit/>
          </a:bodyPr>
          <a:lstStyle/>
          <a:p>
            <a:pPr algn="ctr">
              <a:lnSpc>
                <a:spcPts val="5203"/>
              </a:lnSpc>
            </a:pPr>
            <a:r>
              <a:rPr lang="en-US" sz="3716">
                <a:solidFill>
                  <a:srgbClr val="FFFFFF"/>
                </a:solidFill>
                <a:latin typeface="Canva Sans"/>
              </a:rPr>
              <a:t>Int Top</a:t>
            </a:r>
          </a:p>
          <a:p>
            <a:pPr algn="ctr">
              <a:lnSpc>
                <a:spcPts val="5203"/>
              </a:lnSpc>
            </a:pPr>
          </a:p>
        </p:txBody>
      </p:sp>
      <p:sp>
        <p:nvSpPr>
          <p:cNvPr name="TextBox 6" id="6"/>
          <p:cNvSpPr txBox="true"/>
          <p:nvPr/>
        </p:nvSpPr>
        <p:spPr>
          <a:xfrm rot="0">
            <a:off x="2771235" y="4538390"/>
            <a:ext cx="15169809" cy="2149923"/>
          </a:xfrm>
          <a:prstGeom prst="rect">
            <a:avLst/>
          </a:prstGeom>
        </p:spPr>
        <p:txBody>
          <a:bodyPr anchor="t" rtlCol="false" tIns="0" lIns="0" bIns="0" rIns="0">
            <a:spAutoFit/>
          </a:bodyPr>
          <a:lstStyle/>
          <a:p>
            <a:pPr>
              <a:lnSpc>
                <a:spcPts val="4336"/>
              </a:lnSpc>
            </a:pPr>
            <a:r>
              <a:rPr lang="en-US" sz="3097">
                <a:solidFill>
                  <a:srgbClr val="FFFFFF"/>
                </a:solidFill>
                <a:latin typeface="Canva Sans"/>
              </a:rPr>
              <a:t>operasi peek dilakukan untuk memungkinkan pengguna dapat melihat </a:t>
            </a:r>
          </a:p>
          <a:p>
            <a:pPr>
              <a:lnSpc>
                <a:spcPts val="4336"/>
              </a:lnSpc>
            </a:pPr>
            <a:r>
              <a:rPr lang="en-US" sz="3097">
                <a:solidFill>
                  <a:srgbClr val="FFFFFF"/>
                </a:solidFill>
                <a:latin typeface="Canva Sans"/>
              </a:rPr>
              <a:t>elemen diatas stack dengan catatan tidak ada modifikasi </a:t>
            </a:r>
          </a:p>
          <a:p>
            <a:pPr>
              <a:lnSpc>
                <a:spcPts val="4336"/>
              </a:lnSpc>
            </a:pPr>
            <a:r>
              <a:rPr lang="en-US" sz="3097">
                <a:solidFill>
                  <a:srgbClr val="FFFFFF"/>
                </a:solidFill>
                <a:latin typeface="Canva Sans"/>
              </a:rPr>
              <a:t>apapun dalam operasi ini.</a:t>
            </a:r>
          </a:p>
          <a:p>
            <a:pPr>
              <a:lnSpc>
                <a:spcPts val="4336"/>
              </a:lnSpc>
              <a:spcBef>
                <a:spcPct val="0"/>
              </a:spcBef>
            </a:pPr>
          </a:p>
        </p:txBody>
      </p:sp>
      <p:grpSp>
        <p:nvGrpSpPr>
          <p:cNvPr name="Group 7" id="7"/>
          <p:cNvGrpSpPr/>
          <p:nvPr/>
        </p:nvGrpSpPr>
        <p:grpSpPr>
          <a:xfrm rot="0">
            <a:off x="-1149770" y="7902206"/>
            <a:ext cx="5143500" cy="2571750"/>
            <a:chOff x="0" y="0"/>
            <a:chExt cx="6858000" cy="3429000"/>
          </a:xfrm>
        </p:grpSpPr>
        <p:grpSp>
          <p:nvGrpSpPr>
            <p:cNvPr name="Group 8" id="8"/>
            <p:cNvGrpSpPr>
              <a:grpSpLocks noChangeAspect="true"/>
            </p:cNvGrpSpPr>
            <p:nvPr/>
          </p:nvGrpSpPr>
          <p:grpSpPr>
            <a:xfrm rot="0">
              <a:off x="0" y="0"/>
              <a:ext cx="6858000" cy="3429000"/>
              <a:chOff x="0" y="0"/>
              <a:chExt cx="2540000" cy="1270000"/>
            </a:xfrm>
          </p:grpSpPr>
          <p:sp>
            <p:nvSpPr>
              <p:cNvPr name="Freeform 9" id="9"/>
              <p:cNvSpPr/>
              <p:nvPr/>
            </p:nvSpPr>
            <p:spPr>
              <a:xfrm>
                <a:off x="0" y="5667"/>
                <a:ext cx="2540000" cy="1264333"/>
              </a:xfrm>
              <a:custGeom>
                <a:avLst/>
                <a:gdLst/>
                <a:ahLst/>
                <a:cxnLst/>
                <a:rect r="r" b="b" t="t" l="l"/>
                <a:pathLst>
                  <a:path h="1264333" w="2540000">
                    <a:moveTo>
                      <a:pt x="0" y="1264333"/>
                    </a:moveTo>
                    <a:cubicBezTo>
                      <a:pt x="3127" y="565148"/>
                      <a:pt x="570808" y="0"/>
                      <a:pt x="1270000" y="0"/>
                    </a:cubicBezTo>
                    <a:cubicBezTo>
                      <a:pt x="1969192" y="0"/>
                      <a:pt x="2536873" y="565148"/>
                      <a:pt x="2540000" y="1264333"/>
                    </a:cubicBezTo>
                    <a:lnTo>
                      <a:pt x="2032000" y="1264333"/>
                    </a:lnTo>
                    <a:cubicBezTo>
                      <a:pt x="2030124" y="844822"/>
                      <a:pt x="1689515" y="505733"/>
                      <a:pt x="1270000" y="505733"/>
                    </a:cubicBezTo>
                    <a:cubicBezTo>
                      <a:pt x="850485" y="505733"/>
                      <a:pt x="509876" y="844822"/>
                      <a:pt x="508000" y="1264333"/>
                    </a:cubicBezTo>
                    <a:close/>
                  </a:path>
                </a:pathLst>
              </a:custGeom>
              <a:solidFill>
                <a:srgbClr val="494F56"/>
              </a:solidFill>
            </p:spPr>
          </p:sp>
          <p:sp>
            <p:nvSpPr>
              <p:cNvPr name="Freeform 10" id="10"/>
              <p:cNvSpPr/>
              <p:nvPr/>
            </p:nvSpPr>
            <p:spPr>
              <a:xfrm>
                <a:off x="0" y="-59143"/>
                <a:ext cx="1916483" cy="1329143"/>
              </a:xfrm>
              <a:custGeom>
                <a:avLst/>
                <a:gdLst/>
                <a:ahLst/>
                <a:cxnLst/>
                <a:rect r="r" b="b" t="t" l="l"/>
                <a:pathLst>
                  <a:path h="1329143" w="1916483">
                    <a:moveTo>
                      <a:pt x="0" y="1329143"/>
                    </a:moveTo>
                    <a:cubicBezTo>
                      <a:pt x="0" y="873039"/>
                      <a:pt x="244581" y="451962"/>
                      <a:pt x="640768" y="225981"/>
                    </a:cubicBezTo>
                    <a:cubicBezTo>
                      <a:pt x="1036954" y="0"/>
                      <a:pt x="1523895" y="3825"/>
                      <a:pt x="1916483" y="236001"/>
                    </a:cubicBezTo>
                    <a:lnTo>
                      <a:pt x="1657890" y="673258"/>
                    </a:lnTo>
                    <a:cubicBezTo>
                      <a:pt x="1422337" y="533952"/>
                      <a:pt x="1130172" y="531657"/>
                      <a:pt x="892460" y="667246"/>
                    </a:cubicBezTo>
                    <a:cubicBezTo>
                      <a:pt x="654749" y="802834"/>
                      <a:pt x="508000" y="1055481"/>
                      <a:pt x="508000" y="1329143"/>
                    </a:cubicBezTo>
                    <a:close/>
                  </a:path>
                </a:pathLst>
              </a:custGeom>
              <a:solidFill>
                <a:srgbClr val="6CE5E8"/>
              </a:solidFill>
            </p:spPr>
          </p:sp>
        </p:grpSp>
      </p:grpSp>
      <p:grpSp>
        <p:nvGrpSpPr>
          <p:cNvPr name="Group 11" id="11"/>
          <p:cNvGrpSpPr/>
          <p:nvPr/>
        </p:nvGrpSpPr>
        <p:grpSpPr>
          <a:xfrm rot="0">
            <a:off x="5072996" y="7035763"/>
            <a:ext cx="8370546" cy="1473389"/>
            <a:chOff x="0" y="0"/>
            <a:chExt cx="2204588" cy="388053"/>
          </a:xfrm>
        </p:grpSpPr>
        <p:sp>
          <p:nvSpPr>
            <p:cNvPr name="Freeform 12" id="12"/>
            <p:cNvSpPr/>
            <p:nvPr/>
          </p:nvSpPr>
          <p:spPr>
            <a:xfrm>
              <a:off x="0" y="0"/>
              <a:ext cx="2204588" cy="388053"/>
            </a:xfrm>
            <a:custGeom>
              <a:avLst/>
              <a:gdLst/>
              <a:ahLst/>
              <a:cxnLst/>
              <a:rect r="r" b="b" t="t" l="l"/>
              <a:pathLst>
                <a:path h="388053" w="2204588">
                  <a:moveTo>
                    <a:pt x="0" y="0"/>
                  </a:moveTo>
                  <a:lnTo>
                    <a:pt x="2204588" y="0"/>
                  </a:lnTo>
                  <a:lnTo>
                    <a:pt x="2204588" y="388053"/>
                  </a:lnTo>
                  <a:lnTo>
                    <a:pt x="0" y="388053"/>
                  </a:lnTo>
                  <a:close/>
                </a:path>
              </a:pathLst>
            </a:custGeom>
            <a:solidFill>
              <a:srgbClr val="10B5BF"/>
            </a:solidFill>
          </p:spPr>
        </p:sp>
        <p:sp>
          <p:nvSpPr>
            <p:cNvPr name="TextBox 13" id="13"/>
            <p:cNvSpPr txBox="true"/>
            <p:nvPr/>
          </p:nvSpPr>
          <p:spPr>
            <a:xfrm>
              <a:off x="0" y="-123825"/>
              <a:ext cx="812800" cy="936625"/>
            </a:xfrm>
            <a:prstGeom prst="rect">
              <a:avLst/>
            </a:prstGeom>
          </p:spPr>
          <p:txBody>
            <a:bodyPr anchor="ctr" rtlCol="false" tIns="50800" lIns="50800" bIns="50800" rIns="50800"/>
            <a:lstStyle/>
            <a:p>
              <a:pPr algn="ctr">
                <a:lnSpc>
                  <a:spcPts val="6299"/>
                </a:lnSpc>
              </a:pPr>
              <a:r>
                <a:rPr lang="en-US" sz="4499">
                  <a:solidFill>
                    <a:srgbClr val="FFFFFF"/>
                  </a:solidFill>
                  <a:latin typeface="Poppins Medium Bold"/>
                </a:rPr>
                <a:t>Operasi Dasar pada Stack</a:t>
              </a:r>
            </a:p>
          </p:txBody>
        </p:sp>
      </p:grpSp>
      <p:sp>
        <p:nvSpPr>
          <p:cNvPr name="TextBox 14" id="14"/>
          <p:cNvSpPr txBox="true"/>
          <p:nvPr/>
        </p:nvSpPr>
        <p:spPr>
          <a:xfrm rot="0">
            <a:off x="2871660" y="1478365"/>
            <a:ext cx="13194794" cy="1064199"/>
          </a:xfrm>
          <a:prstGeom prst="rect">
            <a:avLst/>
          </a:prstGeom>
        </p:spPr>
        <p:txBody>
          <a:bodyPr anchor="t" rtlCol="false" tIns="0" lIns="0" bIns="0" rIns="0">
            <a:spAutoFit/>
          </a:bodyPr>
          <a:lstStyle/>
          <a:p>
            <a:pPr algn="ctr">
              <a:lnSpc>
                <a:spcPts val="4336"/>
              </a:lnSpc>
              <a:spcBef>
                <a:spcPct val="0"/>
              </a:spcBef>
            </a:pPr>
            <a:r>
              <a:rPr lang="en-US" sz="3097">
                <a:solidFill>
                  <a:srgbClr val="FFFFFF"/>
                </a:solidFill>
                <a:latin typeface="Canva Sans"/>
              </a:rPr>
              <a:t>Operasi push merupakan proses operasi Ketika kita ingin memasukkan</a:t>
            </a:r>
          </a:p>
          <a:p>
            <a:pPr algn="just">
              <a:lnSpc>
                <a:spcPts val="4336"/>
              </a:lnSpc>
              <a:spcBef>
                <a:spcPct val="0"/>
              </a:spcBef>
            </a:pPr>
            <a:r>
              <a:rPr lang="en-US" sz="3097">
                <a:solidFill>
                  <a:srgbClr val="FFFFFF"/>
                </a:solidFill>
                <a:latin typeface="Canva Sans"/>
              </a:rPr>
              <a:t>sebuah elemen atau item ke dalam stack.</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562541" y="1566747"/>
            <a:ext cx="12303081" cy="6167076"/>
            <a:chOff x="0" y="0"/>
            <a:chExt cx="16404108" cy="8222768"/>
          </a:xfrm>
        </p:grpSpPr>
        <p:sp>
          <p:nvSpPr>
            <p:cNvPr name="TextBox 3" id="3"/>
            <p:cNvSpPr txBox="true"/>
            <p:nvPr/>
          </p:nvSpPr>
          <p:spPr>
            <a:xfrm rot="0">
              <a:off x="0" y="2101970"/>
              <a:ext cx="16404108" cy="1412101"/>
            </a:xfrm>
            <a:prstGeom prst="rect">
              <a:avLst/>
            </a:prstGeom>
          </p:spPr>
          <p:txBody>
            <a:bodyPr anchor="t" rtlCol="false" tIns="0" lIns="0" bIns="0" rIns="0">
              <a:spAutoFit/>
            </a:bodyPr>
            <a:lstStyle/>
            <a:p>
              <a:pPr>
                <a:lnSpc>
                  <a:spcPts val="4200"/>
                </a:lnSpc>
              </a:pPr>
              <a:r>
                <a:rPr lang="en-US" sz="3500">
                  <a:solidFill>
                    <a:srgbClr val="10B5BF"/>
                  </a:solidFill>
                  <a:latin typeface="Montserrat"/>
                </a:rPr>
                <a:t>Pengertian Queue</a:t>
              </a:r>
            </a:p>
            <a:p>
              <a:pPr>
                <a:lnSpc>
                  <a:spcPts val="4200"/>
                </a:lnSpc>
              </a:pPr>
            </a:p>
          </p:txBody>
        </p:sp>
        <p:sp>
          <p:nvSpPr>
            <p:cNvPr name="TextBox 4" id="4"/>
            <p:cNvSpPr txBox="true"/>
            <p:nvPr/>
          </p:nvSpPr>
          <p:spPr>
            <a:xfrm rot="0">
              <a:off x="0" y="-9525"/>
              <a:ext cx="16404108" cy="1417057"/>
            </a:xfrm>
            <a:prstGeom prst="rect">
              <a:avLst/>
            </a:prstGeom>
          </p:spPr>
          <p:txBody>
            <a:bodyPr anchor="t" rtlCol="false" tIns="0" lIns="0" bIns="0" rIns="0">
              <a:spAutoFit/>
            </a:bodyPr>
            <a:lstStyle/>
            <a:p>
              <a:pPr>
                <a:lnSpc>
                  <a:spcPts val="8400"/>
                </a:lnSpc>
              </a:pPr>
              <a:r>
                <a:rPr lang="en-US" sz="7000">
                  <a:solidFill>
                    <a:srgbClr val="FFFFFF"/>
                  </a:solidFill>
                  <a:latin typeface="Montserrat Bold"/>
                </a:rPr>
                <a:t>QUEUE</a:t>
              </a:r>
            </a:p>
          </p:txBody>
        </p:sp>
        <p:sp>
          <p:nvSpPr>
            <p:cNvPr name="TextBox 5" id="5"/>
            <p:cNvSpPr txBox="true"/>
            <p:nvPr/>
          </p:nvSpPr>
          <p:spPr>
            <a:xfrm rot="0">
              <a:off x="0" y="4179935"/>
              <a:ext cx="16404108" cy="4042833"/>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Queue adalah </a:t>
              </a:r>
              <a:r>
                <a:rPr lang="en-US" sz="2499">
                  <a:solidFill>
                    <a:srgbClr val="FFFFFF"/>
                  </a:solidFill>
                  <a:latin typeface="Poppins Light"/>
                </a:rPr>
                <a:t>struktur data</a:t>
              </a:r>
              <a:r>
                <a:rPr lang="en-US" sz="2499">
                  <a:solidFill>
                    <a:srgbClr val="FFFFFF"/>
                  </a:solidFill>
                  <a:latin typeface="Poppins Light"/>
                </a:rPr>
                <a:t> linier yang menerapkan prinsip operasi dimana elemen data yang masuk pertama akan keluar lebih dulu. Prinsip ini dikenal dengan istilah FIFO (First In, First Out).</a:t>
              </a:r>
            </a:p>
            <a:p>
              <a:pPr>
                <a:lnSpc>
                  <a:spcPts val="3499"/>
                </a:lnSpc>
              </a:pPr>
            </a:p>
            <a:p>
              <a:pPr>
                <a:lnSpc>
                  <a:spcPts val="3499"/>
                </a:lnSpc>
              </a:pPr>
            </a:p>
            <a:p>
              <a:pPr>
                <a:lnSpc>
                  <a:spcPts val="3499"/>
                </a:lnSpc>
              </a:pPr>
            </a:p>
            <a:p>
              <a:pPr>
                <a:lnSpc>
                  <a:spcPts val="3499"/>
                </a:lnSpc>
              </a:pPr>
            </a:p>
          </p:txBody>
        </p:sp>
      </p:grpSp>
      <p:pic>
        <p:nvPicPr>
          <p:cNvPr name="Picture 6" id="6"/>
          <p:cNvPicPr>
            <a:picLocks noChangeAspect="true"/>
          </p:cNvPicPr>
          <p:nvPr/>
        </p:nvPicPr>
        <p:blipFill>
          <a:blip r:embed="rId2"/>
          <a:srcRect l="0" t="0" r="0" b="0"/>
          <a:stretch>
            <a:fillRect/>
          </a:stretch>
        </p:blipFill>
        <p:spPr>
          <a:xfrm flipH="false" flipV="false" rot="0">
            <a:off x="12865622" y="1028700"/>
            <a:ext cx="7641615" cy="5845836"/>
          </a:xfrm>
          <a:prstGeom prst="rect">
            <a:avLst/>
          </a:prstGeom>
        </p:spPr>
      </p:pic>
      <p:pic>
        <p:nvPicPr>
          <p:cNvPr name="Picture 7" id="7"/>
          <p:cNvPicPr>
            <a:picLocks noChangeAspect="true"/>
          </p:cNvPicPr>
          <p:nvPr/>
        </p:nvPicPr>
        <p:blipFill>
          <a:blip r:embed="rId3"/>
          <a:srcRect l="0" t="0" r="0" b="0"/>
          <a:stretch>
            <a:fillRect/>
          </a:stretch>
        </p:blipFill>
        <p:spPr>
          <a:xfrm flipH="false" flipV="false" rot="0">
            <a:off x="13581385" y="3951618"/>
            <a:ext cx="1343326" cy="4734190"/>
          </a:xfrm>
          <a:prstGeom prst="rect">
            <a:avLst/>
          </a:prstGeom>
        </p:spPr>
      </p:pic>
      <p:sp>
        <p:nvSpPr>
          <p:cNvPr name="TextBox 8" id="8"/>
          <p:cNvSpPr txBox="true"/>
          <p:nvPr/>
        </p:nvSpPr>
        <p:spPr>
          <a:xfrm rot="0">
            <a:off x="562541" y="6041244"/>
            <a:ext cx="12865622" cy="2165350"/>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Berbeda dengan </a:t>
            </a:r>
            <a:r>
              <a:rPr lang="en-US" sz="2499">
                <a:solidFill>
                  <a:srgbClr val="FFFFFF"/>
                </a:solidFill>
                <a:latin typeface="Poppins Light"/>
              </a:rPr>
              <a:t>struktur data stack</a:t>
            </a:r>
            <a:r>
              <a:rPr lang="en-US" sz="2499">
                <a:solidFill>
                  <a:srgbClr val="FFFFFF"/>
                </a:solidFill>
                <a:latin typeface="Poppins Light"/>
              </a:rPr>
              <a:t> yang menyimpan data secara bertumpuk dimana hanya terdapat satu ujung yang terbuka untuk melakukan operasi data, struktur data queue justru disusun secara horizontal dan terbuka di kedua ujungnya. Ujung pertama (head) digunakan untuk menghapus data sedangkan ujung lainnya (tail) digunakan untuk menyisipkan data.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0">
            <a:off x="428717" y="749245"/>
            <a:ext cx="17324359" cy="6672980"/>
            <a:chOff x="0" y="0"/>
            <a:chExt cx="23099145" cy="8897307"/>
          </a:xfrm>
        </p:grpSpPr>
        <p:sp>
          <p:nvSpPr>
            <p:cNvPr name="TextBox 3" id="3"/>
            <p:cNvSpPr txBox="true"/>
            <p:nvPr/>
          </p:nvSpPr>
          <p:spPr>
            <a:xfrm rot="0">
              <a:off x="0" y="9525"/>
              <a:ext cx="23099145" cy="1447568"/>
            </a:xfrm>
            <a:prstGeom prst="rect">
              <a:avLst/>
            </a:prstGeom>
          </p:spPr>
          <p:txBody>
            <a:bodyPr anchor="t" rtlCol="false" tIns="0" lIns="0" bIns="0" rIns="0">
              <a:spAutoFit/>
            </a:bodyPr>
            <a:lstStyle/>
            <a:p>
              <a:pPr algn="ctr">
                <a:lnSpc>
                  <a:spcPts val="4878"/>
                </a:lnSpc>
              </a:pPr>
              <a:r>
                <a:rPr lang="en-US" sz="4065">
                  <a:solidFill>
                    <a:srgbClr val="FFFFFF"/>
                  </a:solidFill>
                  <a:latin typeface="Montserrat"/>
                </a:rPr>
                <a:t>Berikut ini adalah ilustrasi dari queue</a:t>
              </a:r>
            </a:p>
            <a:p>
              <a:pPr algn="just">
                <a:lnSpc>
                  <a:spcPts val="3803"/>
                </a:lnSpc>
              </a:pPr>
            </a:p>
          </p:txBody>
        </p:sp>
        <p:sp>
          <p:nvSpPr>
            <p:cNvPr name="TextBox 4" id="4"/>
            <p:cNvSpPr txBox="true"/>
            <p:nvPr/>
          </p:nvSpPr>
          <p:spPr>
            <a:xfrm rot="0">
              <a:off x="0" y="1956794"/>
              <a:ext cx="23099145" cy="6940513"/>
            </a:xfrm>
            <a:prstGeom prst="rect">
              <a:avLst/>
            </a:prstGeom>
          </p:spPr>
          <p:txBody>
            <a:bodyPr anchor="t" rtlCol="false" tIns="0" lIns="0" bIns="0" rIns="0">
              <a:spAutoFit/>
            </a:bodyPr>
            <a:lstStyle/>
            <a:p>
              <a:pPr>
                <a:lnSpc>
                  <a:spcPts val="3499"/>
                </a:lnSpc>
              </a:pPr>
              <a:r>
                <a:rPr lang="en-US" sz="2499">
                  <a:solidFill>
                    <a:srgbClr val="FFFFFF"/>
                  </a:solidFill>
                  <a:latin typeface="Poppins Light"/>
                </a:rPr>
                <a:t>Pada gambar di bawah, karena elemen 1 ditambahkan ke antrian lebih dulu daripada 2, maka 1 adalah elemen yang pertama dihapus dari antrian. Hal ini mengikuti aturan operasi FIFO(First in, First out).</a:t>
              </a:r>
            </a:p>
            <a:p>
              <a:pPr>
                <a:lnSpc>
                  <a:spcPts val="3499"/>
                </a:lnSpc>
              </a:pPr>
            </a:p>
            <a:p>
              <a:pPr>
                <a:lnSpc>
                  <a:spcPts val="3499"/>
                </a:lnSpc>
              </a:pPr>
              <a:r>
                <a:rPr lang="en-US" sz="2499">
                  <a:solidFill>
                    <a:srgbClr val="FFFFFF"/>
                  </a:solidFill>
                  <a:latin typeface="Poppins Light"/>
                </a:rPr>
                <a:t>Dalam istilah pemrograman, menempatkan item dalam struktur data queue disebut enqueue, sedangkan operasi menghapus item dari queue disebut dequeue.</a:t>
              </a:r>
            </a:p>
            <a:p>
              <a:pPr>
                <a:lnSpc>
                  <a:spcPts val="3499"/>
                </a:lnSpc>
              </a:pPr>
            </a:p>
            <a:p>
              <a:pPr>
                <a:lnSpc>
                  <a:spcPts val="3499"/>
                </a:lnSpc>
              </a:pPr>
              <a:r>
                <a:rPr lang="en-US" sz="2499">
                  <a:solidFill>
                    <a:srgbClr val="FFFFFF"/>
                  </a:solidFill>
                  <a:latin typeface="Poppins Light"/>
                </a:rPr>
                <a:t>Kita dapat mengimplementasikan queue dalam bahasa pemrograman apa pun seperti C, C++, Java, Python atau C#, dengan spesifikasi yang hampir sama.</a:t>
              </a:r>
            </a:p>
            <a:p>
              <a:pPr>
                <a:lnSpc>
                  <a:spcPts val="3499"/>
                </a:lnSpc>
              </a:pPr>
            </a:p>
            <a:p>
              <a:pPr>
                <a:lnSpc>
                  <a:spcPts val="3499"/>
                </a:lnSpc>
              </a:pPr>
              <a:r>
                <a:rPr lang="en-US" sz="2499">
                  <a:solidFill>
                    <a:srgbClr val="FFFFFF"/>
                  </a:solidFill>
                  <a:latin typeface="Poppins Light"/>
                </a:rPr>
                <a:t>Struktur data queue umumnya digunakan untuk mengelola thread dalam multithreading dan menerapkan sistem antrian prioritas pada program komputer.</a:t>
              </a:r>
            </a:p>
            <a:p>
              <a:pPr>
                <a:lnSpc>
                  <a:spcPts val="3328"/>
                </a:lnSpc>
              </a:pPr>
            </a:p>
          </p:txBody>
        </p:sp>
      </p:grpSp>
      <p:pic>
        <p:nvPicPr>
          <p:cNvPr name="Picture 5" id="5"/>
          <p:cNvPicPr>
            <a:picLocks noChangeAspect="true"/>
          </p:cNvPicPr>
          <p:nvPr/>
        </p:nvPicPr>
        <p:blipFill>
          <a:blip r:embed="rId2"/>
          <a:srcRect l="0" t="10389" r="0" b="10389"/>
          <a:stretch>
            <a:fillRect/>
          </a:stretch>
        </p:blipFill>
        <p:spPr>
          <a:xfrm flipH="false" flipV="false" rot="0">
            <a:off x="666837" y="7475080"/>
            <a:ext cx="16954326" cy="2087114"/>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p:cSld>
    <p:bg>
      <p:bgPr>
        <a:solidFill>
          <a:srgbClr val="141414"/>
        </a:solidFill>
      </p:bgPr>
    </p:bg>
    <p:spTree>
      <p:nvGrpSpPr>
        <p:cNvPr id="1" name=""/>
        <p:cNvGrpSpPr/>
        <p:nvPr/>
      </p:nvGrpSpPr>
      <p:grpSpPr>
        <a:xfrm>
          <a:off x="0" y="0"/>
          <a:ext cx="0" cy="0"/>
          <a:chOff x="0" y="0"/>
          <a:chExt cx="0" cy="0"/>
        </a:xfrm>
      </p:grpSpPr>
      <p:grpSp>
        <p:nvGrpSpPr>
          <p:cNvPr name="Group 2" id="2"/>
          <p:cNvGrpSpPr/>
          <p:nvPr/>
        </p:nvGrpSpPr>
        <p:grpSpPr>
          <a:xfrm rot="7266102">
            <a:off x="-1279982" y="-1470577"/>
            <a:ext cx="5143500" cy="2571750"/>
            <a:chOff x="0" y="0"/>
            <a:chExt cx="6858000" cy="3429000"/>
          </a:xfrm>
        </p:grpSpPr>
        <p:grpSp>
          <p:nvGrpSpPr>
            <p:cNvPr name="Group 3" id="3"/>
            <p:cNvGrpSpPr>
              <a:grpSpLocks noChangeAspect="true"/>
            </p:cNvGrpSpPr>
            <p:nvPr/>
          </p:nvGrpSpPr>
          <p:grpSpPr>
            <a:xfrm rot="0">
              <a:off x="0" y="0"/>
              <a:ext cx="6858000" cy="3429000"/>
              <a:chOff x="0" y="0"/>
              <a:chExt cx="2540000" cy="1270000"/>
            </a:xfrm>
          </p:grpSpPr>
          <p:sp>
            <p:nvSpPr>
              <p:cNvPr name="Freeform 4" id="4"/>
              <p:cNvSpPr/>
              <p:nvPr/>
            </p:nvSpPr>
            <p:spPr>
              <a:xfrm>
                <a:off x="0" y="5667"/>
                <a:ext cx="2540000" cy="1264333"/>
              </a:xfrm>
              <a:custGeom>
                <a:avLst/>
                <a:gdLst/>
                <a:ahLst/>
                <a:cxnLst/>
                <a:rect r="r" b="b" t="t" l="l"/>
                <a:pathLst>
                  <a:path h="1264333" w="2540000">
                    <a:moveTo>
                      <a:pt x="0" y="1264333"/>
                    </a:moveTo>
                    <a:cubicBezTo>
                      <a:pt x="3127" y="565148"/>
                      <a:pt x="570808" y="0"/>
                      <a:pt x="1270000" y="0"/>
                    </a:cubicBezTo>
                    <a:cubicBezTo>
                      <a:pt x="1969192" y="0"/>
                      <a:pt x="2536873" y="565148"/>
                      <a:pt x="2540000" y="1264333"/>
                    </a:cubicBezTo>
                    <a:lnTo>
                      <a:pt x="2032000" y="1264333"/>
                    </a:lnTo>
                    <a:cubicBezTo>
                      <a:pt x="2030124" y="844822"/>
                      <a:pt x="1689515" y="505733"/>
                      <a:pt x="1270000" y="505733"/>
                    </a:cubicBezTo>
                    <a:cubicBezTo>
                      <a:pt x="850485" y="505733"/>
                      <a:pt x="509876" y="844822"/>
                      <a:pt x="508000" y="1264333"/>
                    </a:cubicBezTo>
                    <a:close/>
                  </a:path>
                </a:pathLst>
              </a:custGeom>
              <a:solidFill>
                <a:srgbClr val="494F56"/>
              </a:solidFill>
            </p:spPr>
          </p:sp>
          <p:sp>
            <p:nvSpPr>
              <p:cNvPr name="Freeform 5" id="5"/>
              <p:cNvSpPr/>
              <p:nvPr/>
            </p:nvSpPr>
            <p:spPr>
              <a:xfrm>
                <a:off x="0" y="-59143"/>
                <a:ext cx="1916483" cy="1329143"/>
              </a:xfrm>
              <a:custGeom>
                <a:avLst/>
                <a:gdLst/>
                <a:ahLst/>
                <a:cxnLst/>
                <a:rect r="r" b="b" t="t" l="l"/>
                <a:pathLst>
                  <a:path h="1329143" w="1916483">
                    <a:moveTo>
                      <a:pt x="0" y="1329143"/>
                    </a:moveTo>
                    <a:cubicBezTo>
                      <a:pt x="0" y="873039"/>
                      <a:pt x="244581" y="451962"/>
                      <a:pt x="640768" y="225981"/>
                    </a:cubicBezTo>
                    <a:cubicBezTo>
                      <a:pt x="1036954" y="0"/>
                      <a:pt x="1523895" y="3825"/>
                      <a:pt x="1916483" y="236001"/>
                    </a:cubicBezTo>
                    <a:lnTo>
                      <a:pt x="1657890" y="673258"/>
                    </a:lnTo>
                    <a:cubicBezTo>
                      <a:pt x="1422337" y="533952"/>
                      <a:pt x="1130172" y="531657"/>
                      <a:pt x="892460" y="667246"/>
                    </a:cubicBezTo>
                    <a:cubicBezTo>
                      <a:pt x="654749" y="802834"/>
                      <a:pt x="508000" y="1055481"/>
                      <a:pt x="508000" y="1329143"/>
                    </a:cubicBezTo>
                    <a:close/>
                  </a:path>
                </a:pathLst>
              </a:custGeom>
              <a:solidFill>
                <a:srgbClr val="6CE5E8"/>
              </a:solidFill>
            </p:spPr>
          </p:sp>
        </p:grpSp>
      </p:grpSp>
      <p:grpSp>
        <p:nvGrpSpPr>
          <p:cNvPr name="Group 6" id="6"/>
          <p:cNvGrpSpPr/>
          <p:nvPr/>
        </p:nvGrpSpPr>
        <p:grpSpPr>
          <a:xfrm rot="0">
            <a:off x="1291768" y="1619911"/>
            <a:ext cx="14835430" cy="2630907"/>
            <a:chOff x="0" y="0"/>
            <a:chExt cx="19780573" cy="3507876"/>
          </a:xfrm>
        </p:grpSpPr>
        <p:sp>
          <p:nvSpPr>
            <p:cNvPr name="TextBox 7" id="7"/>
            <p:cNvSpPr txBox="true"/>
            <p:nvPr/>
          </p:nvSpPr>
          <p:spPr>
            <a:xfrm rot="0">
              <a:off x="0" y="2075564"/>
              <a:ext cx="19780573" cy="1432312"/>
            </a:xfrm>
            <a:prstGeom prst="rect">
              <a:avLst/>
            </a:prstGeom>
          </p:spPr>
          <p:txBody>
            <a:bodyPr anchor="t" rtlCol="false" tIns="0" lIns="0" bIns="0" rIns="0">
              <a:spAutoFit/>
            </a:bodyPr>
            <a:lstStyle/>
            <a:p>
              <a:pPr>
                <a:lnSpc>
                  <a:spcPts val="4919"/>
                </a:lnSpc>
              </a:pPr>
              <a:r>
                <a:rPr lang="en-US" sz="4099">
                  <a:solidFill>
                    <a:srgbClr val="10B5BF"/>
                  </a:solidFill>
                  <a:latin typeface="Montserrat"/>
                </a:rPr>
                <a:t>Queue memiliki berbagai karakteristik sebagai berikut:</a:t>
              </a:r>
            </a:p>
            <a:p>
              <a:pPr>
                <a:lnSpc>
                  <a:spcPts val="3600"/>
                </a:lnSpc>
              </a:pPr>
            </a:p>
          </p:txBody>
        </p:sp>
        <p:sp>
          <p:nvSpPr>
            <p:cNvPr name="TextBox 8" id="8"/>
            <p:cNvSpPr txBox="true"/>
            <p:nvPr/>
          </p:nvSpPr>
          <p:spPr>
            <a:xfrm rot="0">
              <a:off x="0" y="0"/>
              <a:ext cx="19780573" cy="1625600"/>
            </a:xfrm>
            <a:prstGeom prst="rect">
              <a:avLst/>
            </a:prstGeom>
          </p:spPr>
          <p:txBody>
            <a:bodyPr anchor="t" rtlCol="false" tIns="0" lIns="0" bIns="0" rIns="0">
              <a:spAutoFit/>
            </a:bodyPr>
            <a:lstStyle/>
            <a:p>
              <a:pPr>
                <a:lnSpc>
                  <a:spcPts val="9600"/>
                </a:lnSpc>
              </a:pPr>
              <a:r>
                <a:rPr lang="en-US" sz="8000">
                  <a:solidFill>
                    <a:srgbClr val="FFFFFF"/>
                  </a:solidFill>
                  <a:latin typeface="Montserrat Bold"/>
                </a:rPr>
                <a:t>Karakteristik Queue</a:t>
              </a:r>
            </a:p>
          </p:txBody>
        </p:sp>
      </p:grpSp>
      <p:sp>
        <p:nvSpPr>
          <p:cNvPr name="TextBox 9" id="9"/>
          <p:cNvSpPr txBox="true"/>
          <p:nvPr/>
        </p:nvSpPr>
        <p:spPr>
          <a:xfrm rot="0">
            <a:off x="1028700" y="4270322"/>
            <a:ext cx="15826514" cy="3417787"/>
          </a:xfrm>
          <a:prstGeom prst="rect">
            <a:avLst/>
          </a:prstGeom>
        </p:spPr>
        <p:txBody>
          <a:bodyPr anchor="t" rtlCol="false" tIns="0" lIns="0" bIns="0" rIns="0">
            <a:spAutoFit/>
          </a:bodyPr>
          <a:lstStyle/>
          <a:p>
            <a:pPr algn="just" marL="700254" indent="-350127" lvl="1">
              <a:lnSpc>
                <a:spcPts val="5546"/>
              </a:lnSpc>
              <a:buFont typeface="Arial"/>
              <a:buChar char="•"/>
            </a:pPr>
            <a:r>
              <a:rPr lang="en-US" sz="3243">
                <a:solidFill>
                  <a:srgbClr val="FFFFFF"/>
                </a:solidFill>
                <a:latin typeface="Montserrat"/>
              </a:rPr>
              <a:t>Add a Queue adalah struktur FIFO (First In First Out).</a:t>
            </a:r>
          </a:p>
          <a:p>
            <a:pPr algn="just" marL="700254" indent="-350127" lvl="1">
              <a:lnSpc>
                <a:spcPts val="5546"/>
              </a:lnSpc>
              <a:buFont typeface="Arial"/>
              <a:buChar char="•"/>
            </a:pPr>
            <a:r>
              <a:rPr lang="en-US" sz="3243">
                <a:solidFill>
                  <a:srgbClr val="FFFFFF"/>
                </a:solidFill>
                <a:latin typeface="Montserrat"/>
              </a:rPr>
              <a:t>Untuk menghapus elemen terakhir dari Queue, semua elemen yang dimasukkan sebelum elemen tersebut harus dihilangkan atau dihapus.</a:t>
            </a:r>
          </a:p>
          <a:p>
            <a:pPr algn="just" marL="700254" indent="-350127" lvl="1">
              <a:lnSpc>
                <a:spcPts val="5546"/>
              </a:lnSpc>
              <a:buFont typeface="Arial"/>
              <a:buChar char="•"/>
            </a:pPr>
            <a:r>
              <a:rPr lang="en-US" sz="3243">
                <a:solidFill>
                  <a:srgbClr val="FFFFFF"/>
                </a:solidFill>
                <a:latin typeface="Montserrat"/>
              </a:rPr>
              <a:t>Queue adalah daftar berurutan dari elemen-elemen dengan tipe data yang serupa.</a:t>
            </a:r>
          </a:p>
        </p:txBody>
      </p:sp>
      <p:grpSp>
        <p:nvGrpSpPr>
          <p:cNvPr name="Group 10" id="10"/>
          <p:cNvGrpSpPr/>
          <p:nvPr/>
        </p:nvGrpSpPr>
        <p:grpSpPr>
          <a:xfrm rot="0">
            <a:off x="15018488" y="8351457"/>
            <a:ext cx="5143500" cy="2571750"/>
            <a:chOff x="0" y="0"/>
            <a:chExt cx="6858000" cy="3429000"/>
          </a:xfrm>
        </p:grpSpPr>
        <p:grpSp>
          <p:nvGrpSpPr>
            <p:cNvPr name="Group 11" id="11"/>
            <p:cNvGrpSpPr>
              <a:grpSpLocks noChangeAspect="true"/>
            </p:cNvGrpSpPr>
            <p:nvPr/>
          </p:nvGrpSpPr>
          <p:grpSpPr>
            <a:xfrm rot="0">
              <a:off x="0" y="0"/>
              <a:ext cx="6858000" cy="3429000"/>
              <a:chOff x="0" y="0"/>
              <a:chExt cx="2540000" cy="1270000"/>
            </a:xfrm>
          </p:grpSpPr>
          <p:sp>
            <p:nvSpPr>
              <p:cNvPr name="Freeform 12" id="12"/>
              <p:cNvSpPr/>
              <p:nvPr/>
            </p:nvSpPr>
            <p:spPr>
              <a:xfrm>
                <a:off x="0" y="5667"/>
                <a:ext cx="2540000" cy="1264333"/>
              </a:xfrm>
              <a:custGeom>
                <a:avLst/>
                <a:gdLst/>
                <a:ahLst/>
                <a:cxnLst/>
                <a:rect r="r" b="b" t="t" l="l"/>
                <a:pathLst>
                  <a:path h="1264333" w="2540000">
                    <a:moveTo>
                      <a:pt x="0" y="1264333"/>
                    </a:moveTo>
                    <a:cubicBezTo>
                      <a:pt x="3127" y="565148"/>
                      <a:pt x="570808" y="0"/>
                      <a:pt x="1270000" y="0"/>
                    </a:cubicBezTo>
                    <a:cubicBezTo>
                      <a:pt x="1969192" y="0"/>
                      <a:pt x="2536873" y="565148"/>
                      <a:pt x="2540000" y="1264333"/>
                    </a:cubicBezTo>
                    <a:lnTo>
                      <a:pt x="2032000" y="1264333"/>
                    </a:lnTo>
                    <a:cubicBezTo>
                      <a:pt x="2030124" y="844822"/>
                      <a:pt x="1689515" y="505733"/>
                      <a:pt x="1270000" y="505733"/>
                    </a:cubicBezTo>
                    <a:cubicBezTo>
                      <a:pt x="850485" y="505733"/>
                      <a:pt x="509876" y="844822"/>
                      <a:pt x="508000" y="1264333"/>
                    </a:cubicBezTo>
                    <a:close/>
                  </a:path>
                </a:pathLst>
              </a:custGeom>
              <a:solidFill>
                <a:srgbClr val="494F56"/>
              </a:solidFill>
            </p:spPr>
          </p:sp>
          <p:sp>
            <p:nvSpPr>
              <p:cNvPr name="Freeform 13" id="13"/>
              <p:cNvSpPr/>
              <p:nvPr/>
            </p:nvSpPr>
            <p:spPr>
              <a:xfrm>
                <a:off x="0" y="-59143"/>
                <a:ext cx="1916483" cy="1329143"/>
              </a:xfrm>
              <a:custGeom>
                <a:avLst/>
                <a:gdLst/>
                <a:ahLst/>
                <a:cxnLst/>
                <a:rect r="r" b="b" t="t" l="l"/>
                <a:pathLst>
                  <a:path h="1329143" w="1916483">
                    <a:moveTo>
                      <a:pt x="0" y="1329143"/>
                    </a:moveTo>
                    <a:cubicBezTo>
                      <a:pt x="0" y="873039"/>
                      <a:pt x="244581" y="451962"/>
                      <a:pt x="640768" y="225981"/>
                    </a:cubicBezTo>
                    <a:cubicBezTo>
                      <a:pt x="1036954" y="0"/>
                      <a:pt x="1523895" y="3825"/>
                      <a:pt x="1916483" y="236001"/>
                    </a:cubicBezTo>
                    <a:lnTo>
                      <a:pt x="1657890" y="673258"/>
                    </a:lnTo>
                    <a:cubicBezTo>
                      <a:pt x="1422337" y="533952"/>
                      <a:pt x="1130172" y="531657"/>
                      <a:pt x="892460" y="667246"/>
                    </a:cubicBezTo>
                    <a:cubicBezTo>
                      <a:pt x="654749" y="802834"/>
                      <a:pt x="508000" y="1055481"/>
                      <a:pt x="508000" y="1329143"/>
                    </a:cubicBezTo>
                    <a:close/>
                  </a:path>
                </a:pathLst>
              </a:custGeom>
              <a:solidFill>
                <a:srgbClr val="6CE5E8"/>
              </a:solidFill>
            </p:spPr>
          </p:sp>
        </p:gr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DAFUgK3twyQ</dc:identifier>
  <dcterms:modified xsi:type="dcterms:W3CDTF">2011-08-01T06:04:30Z</dcterms:modified>
  <cp:revision>1</cp:revision>
  <dc:title>ppt algoritma</dc:title>
</cp:coreProperties>
</file>

<file path=docProps/thumbnail.jpeg>
</file>